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662" r:id="rId2"/>
    <p:sldId id="663" r:id="rId3"/>
    <p:sldId id="679" r:id="rId4"/>
    <p:sldId id="667" r:id="rId5"/>
    <p:sldId id="668" r:id="rId6"/>
    <p:sldId id="671" r:id="rId7"/>
    <p:sldId id="672" r:id="rId8"/>
    <p:sldId id="673" r:id="rId9"/>
    <p:sldId id="674" r:id="rId10"/>
    <p:sldId id="678" r:id="rId11"/>
    <p:sldId id="675" r:id="rId12"/>
    <p:sldId id="677" r:id="rId13"/>
    <p:sldId id="647" r:id="rId14"/>
  </p:sldIdLst>
  <p:sldSz cx="9906000" cy="6858000" type="A4"/>
  <p:notesSz cx="6797675" cy="9926638"/>
  <p:defaultTextStyle>
    <a:defPPr>
      <a:defRPr lang="ja-JP"/>
    </a:defPPr>
    <a:lvl1pPr marL="0" lvl="0"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6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xmlns="">
        <p15:guide id="1" orient="horz" pos="2103">
          <p15:clr>
            <a:srgbClr val="A4A3A4"/>
          </p15:clr>
        </p15:guide>
        <p15:guide id="2" pos="31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9FF99"/>
    <a:srgbClr val="FFFF99"/>
    <a:srgbClr val="FFCCCC"/>
    <a:srgbClr val="CCFF99"/>
    <a:srgbClr val="C00000"/>
    <a:srgbClr val="EFEF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7" autoAdjust="0"/>
    <p:restoredTop sz="75719"/>
  </p:normalViewPr>
  <p:slideViewPr>
    <p:cSldViewPr showGuides="1">
      <p:cViewPr varScale="1">
        <p:scale>
          <a:sx n="87" d="100"/>
          <a:sy n="87" d="100"/>
        </p:scale>
        <p:origin x="-1566" y="-78"/>
      </p:cViewPr>
      <p:guideLst>
        <p:guide orient="horz" pos="2103"/>
        <p:guide pos="319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5" name="Rectangle 3"/>
          <p:cNvSpPr>
            <a:spLocks noGrp="1" noChangeArrowheads="1"/>
          </p:cNvSpPr>
          <p:nvPr>
            <p:ph type="dt" sz="quarter" idx="1"/>
          </p:nvPr>
        </p:nvSpPr>
        <p:spPr bwMode="auto">
          <a:xfrm>
            <a:off x="3851275"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6" name="Rectangle 4"/>
          <p:cNvSpPr>
            <a:spLocks noGrp="1" noChangeArrowheads="1"/>
          </p:cNvSpPr>
          <p:nvPr>
            <p:ph type="ftr" sz="quarter" idx="2"/>
          </p:nvPr>
        </p:nvSpPr>
        <p:spPr bwMode="auto">
          <a:xfrm>
            <a:off x="0" y="9429750"/>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28677" name="Rectangle 5"/>
          <p:cNvSpPr>
            <a:spLocks noGrp="1" noChangeArrowheads="1"/>
          </p:cNvSpPr>
          <p:nvPr>
            <p:ph type="sldNum" sz="quarter" idx="3"/>
          </p:nvPr>
        </p:nvSpPr>
        <p:spPr bwMode="auto">
          <a:xfrm>
            <a:off x="3851275" y="9429750"/>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2B5811-781D-487D-8A75-BD206E943479}"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320411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46400" cy="496888"/>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1" name="Rectangle 3"/>
          <p:cNvSpPr>
            <a:spLocks noGrp="1" noChangeArrowheads="1"/>
          </p:cNvSpPr>
          <p:nvPr>
            <p:ph type="dt" idx="1"/>
          </p:nvPr>
        </p:nvSpPr>
        <p:spPr bwMode="auto">
          <a:xfrm>
            <a:off x="3849688" y="0"/>
            <a:ext cx="2946400" cy="496888"/>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3076" name="Rectangle 4"/>
          <p:cNvSpPr>
            <a:spLocks noGrp="1" noRot="1" noChangeAspect="1" noTextEdit="1"/>
          </p:cNvSpPr>
          <p:nvPr>
            <p:ph type="sldImg" idx="2"/>
          </p:nvPr>
        </p:nvSpPr>
        <p:spPr>
          <a:xfrm>
            <a:off x="711200" y="744538"/>
            <a:ext cx="5375275" cy="3722687"/>
          </a:xfrm>
          <a:prstGeom prst="rect">
            <a:avLst/>
          </a:prstGeom>
          <a:noFill/>
          <a:ln w="9525" cap="flat" cmpd="sng">
            <a:solidFill>
              <a:srgbClr val="000000"/>
            </a:solidFill>
            <a:prstDash val="solid"/>
            <a:miter/>
            <a:headEnd type="none" w="med" len="med"/>
            <a:tailEnd type="none" w="med" len="med"/>
          </a:ln>
        </p:spPr>
      </p:sp>
      <p:sp>
        <p:nvSpPr>
          <p:cNvPr id="17413" name="Rectangle 5"/>
          <p:cNvSpPr>
            <a:spLocks noGrp="1" noChangeArrowheads="1"/>
          </p:cNvSpPr>
          <p:nvPr>
            <p:ph type="body" sz="quarter" idx="3"/>
          </p:nvPr>
        </p:nvSpPr>
        <p:spPr bwMode="auto">
          <a:xfrm>
            <a:off x="679450" y="4714875"/>
            <a:ext cx="5438775" cy="4467225"/>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マスタ テキストの書式設定</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2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3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4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第 </a:t>
            </a:r>
            <a:r>
              <a:rPr kumimoji="1" lang="en-US" altLang="ja-JP"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5 </a:t>
            </a:r>
            <a:r>
              <a:rPr kumimoji="1" lang="ja-JP" altLang="en-US" sz="1200" b="0" i="0" u="none" strike="noStrike" kern="1200" cap="none" spc="0" normalizeH="0" baseline="0" noProof="0" smtClean="0">
                <a:ln>
                  <a:noFill/>
                </a:ln>
                <a:solidFill>
                  <a:schemeClr val="tx1"/>
                </a:solidFill>
                <a:effectLst/>
                <a:uLnTx/>
                <a:uFillTx/>
                <a:latin typeface="Arial" panose="020B0604020202020204" pitchFamily="34" charset="0"/>
                <a:ea typeface="MS PMincho" panose="02020600040205080304" pitchFamily="18" charset="-128"/>
                <a:cs typeface="+mn-cs"/>
              </a:rPr>
              <a:t>レベル</a:t>
            </a:r>
          </a:p>
        </p:txBody>
      </p:sp>
      <p:sp>
        <p:nvSpPr>
          <p:cNvPr id="17414" name="Rectangle 6"/>
          <p:cNvSpPr>
            <a:spLocks noGrp="1" noChangeArrowheads="1"/>
          </p:cNvSpPr>
          <p:nvPr>
            <p:ph type="ftr" sz="quarter" idx="4"/>
          </p:nvPr>
        </p:nvSpPr>
        <p:spPr bwMode="auto">
          <a:xfrm>
            <a:off x="0" y="9428163"/>
            <a:ext cx="2946400" cy="496888"/>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
        <p:nvSpPr>
          <p:cNvPr id="17415" name="Rectangle 7"/>
          <p:cNvSpPr>
            <a:spLocks noGrp="1" noChangeArrowheads="1"/>
          </p:cNvSpPr>
          <p:nvPr>
            <p:ph type="sldNum" sz="quarter" idx="5"/>
          </p:nvPr>
        </p:nvSpPr>
        <p:spPr bwMode="auto">
          <a:xfrm>
            <a:off x="3849688" y="9428163"/>
            <a:ext cx="2946400" cy="496888"/>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44553FD-EE6A-4CA8-964B-68DA07601D02}" type="slidenum">
              <a:rPr kumimoji="1" lang="en-US" altLang="ja-JP" sz="1200" b="0" i="0" u="none" strike="noStrike" kern="1200" cap="none" spc="0" normalizeH="0" baseline="0" noProof="0">
                <a:ln>
                  <a:noFill/>
                </a:ln>
                <a:solidFill>
                  <a:schemeClr val="tx1"/>
                </a:solidFill>
                <a:effectLst/>
                <a:uLnTx/>
                <a:uFillTx/>
                <a:latin typeface="Arial" panose="020B0604020202020204" pitchFamily="34" charset="0"/>
                <a:ea typeface="MS PGothic" panose="020B0600070205080204" pitchFamily="34" charset="-128"/>
                <a:cs typeface="+mn-cs"/>
              </a:rPr>
              <a:t>‹#›</a:t>
            </a:fld>
            <a:endParaRPr kumimoji="1" lang="en-US" altLang="ja-JP" sz="1200" b="0" i="0" u="none" strike="noStrike" kern="1200" cap="none" spc="0" normalizeH="0" baseline="0" noProof="0" dirty="0">
              <a:ln>
                <a:noFill/>
              </a:ln>
              <a:solidFill>
                <a:schemeClr val="tx1"/>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67639023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Mincho" panose="02020600040205080304"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p:sp>
      <p:sp>
        <p:nvSpPr>
          <p:cNvPr id="6147" name="备注占位符 2"/>
          <p:cNvSpPr>
            <a:spLocks noGrp="1"/>
          </p:cNvSpPr>
          <p:nvPr>
            <p:ph type="body" idx="1"/>
          </p:nvPr>
        </p:nvSpPr>
        <p:spPr/>
        <p:txBody>
          <a:bodyPr wrap="square" lIns="91440" tIns="45720" rIns="91440" bIns="45720" anchor="t"/>
          <a:lstStyle/>
          <a:p>
            <a:r>
              <a:rPr lang="en-US" altLang="zh-CN" dirty="0" smtClean="0"/>
              <a:t>Good afternoon everyone, thank you</a:t>
            </a:r>
            <a:r>
              <a:rPr lang="en-US" altLang="zh-CN" baseline="0" dirty="0" smtClean="0"/>
              <a:t> so much for attending my promotion report and it’s very appreciate for giving me second chance. In the conference, </a:t>
            </a:r>
            <a:r>
              <a:rPr lang="en-US" altLang="zh-CN" baseline="0" dirty="0" smtClean="0"/>
              <a:t>the target of this </a:t>
            </a:r>
            <a:r>
              <a:rPr lang="en-US" altLang="zh-CN" baseline="0" dirty="0" smtClean="0">
                <a:latin typeface="Times New Roman" pitchFamily="18" charset="0"/>
                <a:cs typeface="Times New Roman" pitchFamily="18" charset="0"/>
              </a:rPr>
              <a:t>promotion is </a:t>
            </a:r>
            <a:r>
              <a:rPr lang="en-US" altLang="zh-CN" baseline="0" dirty="0" smtClean="0">
                <a:latin typeface="Times New Roman" pitchFamily="18" charset="0"/>
                <a:cs typeface="Times New Roman" pitchFamily="18" charset="0"/>
              </a:rPr>
              <a:t>from Assistant Researcher III to Deputy Researcher I.</a:t>
            </a:r>
          </a:p>
        </p:txBody>
      </p:sp>
      <p:sp>
        <p:nvSpPr>
          <p:cNvPr id="614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239616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aseline="0" dirty="0" smtClean="0">
                <a:latin typeface="Times New Roman" pitchFamily="18" charset="0"/>
                <a:cs typeface="Times New Roman" pitchFamily="18" charset="0"/>
              </a:rPr>
              <a:t>In fact, I have learned lot of from this Project. May be more than all the projects before. </a:t>
            </a:r>
          </a:p>
          <a:p>
            <a:pPr algn="l"/>
            <a:r>
              <a:rPr lang="en-US" altLang="zh-CN" baseline="0" dirty="0" smtClean="0">
                <a:latin typeface="Times New Roman" pitchFamily="18" charset="0"/>
                <a:cs typeface="Times New Roman" pitchFamily="18" charset="0"/>
              </a:rPr>
              <a:t>In this project, I have to experience a project in a total different way, not just only how to code an application. A project will though many stages from a basic idea to the end. And the most important thing in a project is to make the project must be finished on time! </a:t>
            </a:r>
          </a:p>
          <a:p>
            <a:pPr algn="l"/>
            <a:r>
              <a:rPr lang="en-US" altLang="zh-CN" baseline="0" dirty="0" smtClean="0">
                <a:latin typeface="Times New Roman" pitchFamily="18" charset="0"/>
                <a:cs typeface="Times New Roman" pitchFamily="18" charset="0"/>
              </a:rPr>
              <a:t>But the most fuzzy thing in a project is communicate with our client .We need to keep in touch with then to make sure we are always on the right way . And the key of effective communication is to make every conference or talks be recorded and confirmed by both sides.</a:t>
            </a:r>
          </a:p>
          <a:p>
            <a:pPr algn="l"/>
            <a:r>
              <a:rPr lang="en-US" altLang="zh-CN" baseline="0" dirty="0" smtClean="0">
                <a:latin typeface="Times New Roman" pitchFamily="18" charset="0"/>
                <a:cs typeface="Times New Roman" pitchFamily="18" charset="0"/>
              </a:rPr>
              <a:t>And another thing I learned from it is how to manage group members in project tasks, that is distribute task to the right person. All in all, the important and urgent task must be within someone’s power. But the normal tasks can be used to help group members to improve their ability, that means it can be fault-tolerant.</a:t>
            </a:r>
          </a:p>
        </p:txBody>
      </p:sp>
    </p:spTree>
    <p:extLst>
      <p:ext uri="{BB962C8B-B14F-4D97-AF65-F5344CB8AC3E}">
        <p14:creationId xmlns:p14="http://schemas.microsoft.com/office/powerpoint/2010/main" val="2549325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At the last part , I want</a:t>
            </a:r>
            <a:r>
              <a:rPr lang="en-US" altLang="zh-CN" baseline="0" dirty="0" smtClean="0"/>
              <a:t> to talk about my work plan in the future.</a:t>
            </a:r>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11</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In the 2 years, I have been experienced many projects. However, thanks to those projects, I’m not only finished my basic jobs, but also give me lots of practices and overcome kinds difficulties. So, at last, I have learned kinds of skills from them to support me to do more </a:t>
            </a:r>
            <a:r>
              <a:rPr kumimoji="1" lang="en-US" altLang="zh-CN" sz="1200" b="0" i="0" kern="1200" dirty="0" smtClean="0">
                <a:solidFill>
                  <a:schemeClr val="tx1"/>
                </a:solidFill>
                <a:effectLst/>
                <a:latin typeface="Arial" panose="020B0604020202020204" pitchFamily="34" charset="0"/>
                <a:ea typeface="MS PMincho" panose="02020600040205080304" pitchFamily="18" charset="-128"/>
                <a:cs typeface="+mn-cs"/>
              </a:rPr>
              <a:t>challenging </a:t>
            </a:r>
            <a:r>
              <a:rPr lang="en-US" altLang="zh-CN" baseline="0" dirty="0" smtClean="0"/>
              <a:t>jobs. Just like to climb stairs, I have been grow from a low level programmer to a project leader. It’s so grateful that our company can provide such a nice environment to let everyone get practice and grow up.</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mtClean="0"/>
              <a:t>However,</a:t>
            </a:r>
            <a:r>
              <a:rPr lang="en-US" altLang="zh-CN" baseline="0" smtClean="0"/>
              <a:t> </a:t>
            </a:r>
            <a:r>
              <a:rPr lang="en-US" altLang="zh-CN" smtClean="0"/>
              <a:t>if </a:t>
            </a:r>
            <a:r>
              <a:rPr lang="en-US" altLang="zh-CN" dirty="0" smtClean="0"/>
              <a:t>I want</a:t>
            </a:r>
            <a:r>
              <a:rPr lang="en-US" altLang="zh-CN" baseline="0" dirty="0" smtClean="0"/>
              <a:t> to go further, I need to do more . There are 3 things I must to do in the future if I get the promotion.</a:t>
            </a:r>
          </a:p>
          <a:p>
            <a:r>
              <a:rPr lang="en-US" altLang="zh-CN" baseline="0" dirty="0" smtClean="0"/>
              <a:t>1.Improve my software skills, especially on the Video technique;</a:t>
            </a:r>
          </a:p>
          <a:p>
            <a:r>
              <a:rPr lang="en-US" altLang="zh-CN" dirty="0" smtClean="0"/>
              <a:t>2.Enlarge range of technique exchange</a:t>
            </a:r>
            <a:r>
              <a:rPr lang="en-US" altLang="zh-CN" baseline="0" dirty="0" smtClean="0"/>
              <a:t>, such as I can go to attend some technical forum to get some fresh information.</a:t>
            </a:r>
          </a:p>
          <a:p>
            <a:r>
              <a:rPr lang="en-US" altLang="zh-CN" baseline="0" dirty="0" smtClean="0"/>
              <a:t>3.Extend my knowledge system , keep a watchful eye on the use of </a:t>
            </a:r>
            <a:r>
              <a:rPr lang="en-US" altLang="zh-CN" dirty="0" smtClean="0">
                <a:latin typeface="Times New Roman" pitchFamily="18" charset="0"/>
                <a:cs typeface="Times New Roman" pitchFamily="18" charset="0"/>
              </a:rPr>
              <a:t>some popular technique, such as</a:t>
            </a:r>
            <a:r>
              <a:rPr lang="en-US" altLang="zh-CN" baseline="0" dirty="0" smtClean="0"/>
              <a:t> AI ,Video live, block chain and so on</a:t>
            </a:r>
          </a:p>
          <a:p>
            <a:r>
              <a:rPr lang="en-US" altLang="zh-CN" baseline="0" dirty="0" smtClean="0"/>
              <a:t>I think I can do much more better if I get the promotion.</a:t>
            </a:r>
          </a:p>
        </p:txBody>
      </p:sp>
    </p:spTree>
    <p:extLst>
      <p:ext uri="{BB962C8B-B14F-4D97-AF65-F5344CB8AC3E}">
        <p14:creationId xmlns:p14="http://schemas.microsoft.com/office/powerpoint/2010/main" val="62470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t"/>
          <a:lstStyle/>
          <a:p>
            <a:pPr lvl="0"/>
            <a:r>
              <a:rPr lang="en-US" altLang="zh-CN" dirty="0" smtClean="0"/>
              <a:t>That’s all my report. Thanks again</a:t>
            </a:r>
            <a:r>
              <a:rPr lang="en-US" altLang="zh-CN" baseline="0" dirty="0" smtClean="0"/>
              <a:t> for </a:t>
            </a:r>
            <a:r>
              <a:rPr lang="en-US" altLang="zh-CN" dirty="0" smtClean="0"/>
              <a:t>listening!</a:t>
            </a:r>
            <a:endParaRPr lang="zh-CN" altLang="en-US" dirty="0"/>
          </a:p>
        </p:txBody>
      </p:sp>
      <p:sp>
        <p:nvSpPr>
          <p:cNvPr id="41988"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13</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334793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My</a:t>
            </a:r>
            <a:r>
              <a:rPr lang="en-US" altLang="zh-CN" baseline="0" dirty="0" smtClean="0"/>
              <a:t> report contain 3 parts: they are personal information, project involved ,and the last one is future and plan</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2</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Times New Roman" pitchFamily="18" charset="0"/>
                <a:cs typeface="Times New Roman" pitchFamily="18" charset="0"/>
              </a:rPr>
              <a:t>I studied in Beihang University from 2005 to 2013.</a:t>
            </a:r>
          </a:p>
          <a:p>
            <a:r>
              <a:rPr lang="en-US" altLang="zh-CN" baseline="0" dirty="0" smtClean="0">
                <a:latin typeface="Times New Roman" pitchFamily="18" charset="0"/>
                <a:cs typeface="Times New Roman" pitchFamily="18" charset="0"/>
              </a:rPr>
              <a:t>In this university, I get my bachelor’s and Master’s degree, which is a bachelor of Mechanical Engineering, and Master’s degree of Aviation and aerospace manufacturing. </a:t>
            </a:r>
          </a:p>
          <a:p>
            <a:r>
              <a:rPr lang="en-US" altLang="zh-CN" baseline="0" dirty="0" smtClean="0">
                <a:latin typeface="Times New Roman" pitchFamily="18" charset="0"/>
                <a:cs typeface="Times New Roman" pitchFamily="18" charset="0"/>
              </a:rPr>
              <a:t>Then I joined CAXA, the largest industry software company in China, as a software engineer. </a:t>
            </a:r>
          </a:p>
          <a:p>
            <a:r>
              <a:rPr lang="en-US" altLang="zh-CN" baseline="0" dirty="0" smtClean="0">
                <a:latin typeface="Times New Roman" pitchFamily="18" charset="0"/>
                <a:cs typeface="Times New Roman" pitchFamily="18" charset="0"/>
              </a:rPr>
              <a:t>After that , I joined SRCB as an assistant researcher in 2015.</a:t>
            </a:r>
          </a:p>
          <a:p>
            <a:r>
              <a:rPr lang="en-US" altLang="zh-CN" baseline="0" dirty="0" smtClean="0">
                <a:latin typeface="Times New Roman" pitchFamily="18" charset="0"/>
                <a:cs typeface="Times New Roman" pitchFamily="18" charset="0"/>
              </a:rPr>
              <a:t>Thanks to the rich experience in kinds of industry, I have a quite wide rage of knowledge in the grate industry and this can help me to think an idea from different discipline, and it’s a quite important abilities to resolve kinds of complex problems.</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175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en-US" altLang="zh-CN" dirty="0" smtClean="0"/>
              <a:t>In the second part, I will</a:t>
            </a:r>
            <a:r>
              <a:rPr lang="en-US" altLang="zh-CN" baseline="0" dirty="0" smtClean="0"/>
              <a:t> give more details of my works in the over 2 years</a:t>
            </a:r>
            <a:endParaRPr lang="zh-CN" altLang="en-US" dirty="0"/>
          </a:p>
        </p:txBody>
      </p:sp>
      <p:sp>
        <p:nvSpPr>
          <p:cNvPr id="8196" name="灯片编号占位符 3"/>
          <p:cNvSpPr txBox="1">
            <a:spLocks noGrp="1"/>
          </p:cNvSpPr>
          <p:nvPr>
            <p:ph type="sldNum" sz="quarter"/>
          </p:nvPr>
        </p:nvSpPr>
        <p:spPr>
          <a:xfrm>
            <a:off x="3849688" y="9428163"/>
            <a:ext cx="2946400" cy="496887"/>
          </a:xfrm>
          <a:prstGeom prst="rect">
            <a:avLst/>
          </a:prstGeom>
          <a:noFill/>
          <a:ln w="9525">
            <a:noFill/>
          </a:ln>
        </p:spPr>
        <p:txBody>
          <a:bodyPr anchor="b"/>
          <a:lstStyle/>
          <a:p>
            <a:pPr lvl="0" algn="r" eaLnBrk="1" hangingPunct="1"/>
            <a:fld id="{9A0DB2DC-4C9A-4742-B13C-FB6460FD3503}" type="slidenum">
              <a:rPr lang="en-US" altLang="ja-JP" sz="1200" dirty="0">
                <a:ea typeface="MS PGothic" panose="020B0600070205080204" pitchFamily="34" charset="-128"/>
              </a:rPr>
              <a:t>4</a:t>
            </a:fld>
            <a:endParaRPr lang="en-US" altLang="ja-JP" sz="1200" dirty="0">
              <a:ea typeface="MS PGothic" panose="020B0600070205080204" pitchFamily="34" charset="-128"/>
            </a:endParaRPr>
          </a:p>
        </p:txBody>
      </p:sp>
    </p:spTree>
    <p:extLst>
      <p:ext uri="{BB962C8B-B14F-4D97-AF65-F5344CB8AC3E}">
        <p14:creationId xmlns:p14="http://schemas.microsoft.com/office/powerpoint/2010/main" val="130686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I have been participating all projects of SEB since I joined in SRCB, in 2015</a:t>
            </a:r>
            <a:r>
              <a:rPr lang="en-US" altLang="zh-CN" baseline="0" dirty="0" smtClean="0"/>
              <a:t>. In all of my projects, I have made some main contributions in 4 of them. They are drug box recognition, kinect2 image mapping and composition, RCN sign &amp; display app, and BoZ </a:t>
            </a:r>
            <a:r>
              <a:rPr lang="en-US" altLang="zh-CN" baseline="0" dirty="0" smtClean="0"/>
              <a:t>project. In these projects, all my tasks are hard and complex .  </a:t>
            </a:r>
            <a:r>
              <a:rPr lang="en-US" altLang="zh-CN" baseline="0" dirty="0" smtClean="0"/>
              <a:t>The rest projects, I did some assist jobs, such as test cases, did feasibility </a:t>
            </a:r>
            <a:r>
              <a:rPr lang="en-US" altLang="zh-CN" baseline="0" dirty="0" smtClean="0"/>
              <a:t>verification and some works of normal tasks. </a:t>
            </a:r>
            <a:r>
              <a:rPr lang="en-US" altLang="zh-CN" baseline="0" dirty="0" smtClean="0"/>
              <a:t>In the coming pages, I will introduce more details about the jobs I have done in the 4 projects.</a:t>
            </a:r>
            <a:endParaRPr lang="zh-CN" altLang="en-US" dirty="0" smtClean="0"/>
          </a:p>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itchFamily="34" charset="0"/>
                <a:ea typeface="宋体" charset="-122"/>
              </a:defRPr>
            </a:lvl1pPr>
            <a:lvl2pPr marL="742950" indent="-285750">
              <a:defRPr>
                <a:solidFill>
                  <a:schemeClr val="tx1"/>
                </a:solidFill>
                <a:latin typeface="Arial Narrow" pitchFamily="34" charset="0"/>
                <a:ea typeface="宋体" charset="-122"/>
              </a:defRPr>
            </a:lvl2pPr>
            <a:lvl3pPr marL="1143000" indent="-228600">
              <a:defRPr>
                <a:solidFill>
                  <a:schemeClr val="tx1"/>
                </a:solidFill>
                <a:latin typeface="Arial Narrow" pitchFamily="34" charset="0"/>
                <a:ea typeface="宋体" charset="-122"/>
              </a:defRPr>
            </a:lvl3pPr>
            <a:lvl4pPr marL="1600200" indent="-228600">
              <a:defRPr>
                <a:solidFill>
                  <a:schemeClr val="tx1"/>
                </a:solidFill>
                <a:latin typeface="Arial Narrow" pitchFamily="34" charset="0"/>
                <a:ea typeface="宋体" charset="-122"/>
              </a:defRPr>
            </a:lvl4pPr>
            <a:lvl5pPr marL="2057400" indent="-228600">
              <a:defRPr>
                <a:solidFill>
                  <a:schemeClr val="tx1"/>
                </a:solidFill>
                <a:latin typeface="Arial Narrow" pitchFamily="34" charset="0"/>
                <a:ea typeface="宋体" charset="-122"/>
              </a:defRPr>
            </a:lvl5pPr>
            <a:lvl6pPr marL="2514600" indent="-228600" eaLnBrk="0" fontAlgn="base" hangingPunct="0">
              <a:spcBef>
                <a:spcPct val="0"/>
              </a:spcBef>
              <a:spcAft>
                <a:spcPct val="0"/>
              </a:spcAft>
              <a:defRPr>
                <a:solidFill>
                  <a:schemeClr val="tx1"/>
                </a:solidFill>
                <a:latin typeface="Arial Narrow" pitchFamily="34" charset="0"/>
                <a:ea typeface="宋体" charset="-122"/>
              </a:defRPr>
            </a:lvl6pPr>
            <a:lvl7pPr marL="2971800" indent="-228600" eaLnBrk="0" fontAlgn="base" hangingPunct="0">
              <a:spcBef>
                <a:spcPct val="0"/>
              </a:spcBef>
              <a:spcAft>
                <a:spcPct val="0"/>
              </a:spcAft>
              <a:defRPr>
                <a:solidFill>
                  <a:schemeClr val="tx1"/>
                </a:solidFill>
                <a:latin typeface="Arial Narrow" pitchFamily="34" charset="0"/>
                <a:ea typeface="宋体" charset="-122"/>
              </a:defRPr>
            </a:lvl7pPr>
            <a:lvl8pPr marL="3429000" indent="-228600" eaLnBrk="0" fontAlgn="base" hangingPunct="0">
              <a:spcBef>
                <a:spcPct val="0"/>
              </a:spcBef>
              <a:spcAft>
                <a:spcPct val="0"/>
              </a:spcAft>
              <a:defRPr>
                <a:solidFill>
                  <a:schemeClr val="tx1"/>
                </a:solidFill>
                <a:latin typeface="Arial Narrow" pitchFamily="34" charset="0"/>
                <a:ea typeface="宋体" charset="-122"/>
              </a:defRPr>
            </a:lvl8pPr>
            <a:lvl9pPr marL="3886200" indent="-228600" eaLnBrk="0" fontAlgn="base" hangingPunct="0">
              <a:spcBef>
                <a:spcPct val="0"/>
              </a:spcBef>
              <a:spcAft>
                <a:spcPct val="0"/>
              </a:spcAft>
              <a:defRPr>
                <a:solidFill>
                  <a:schemeClr val="tx1"/>
                </a:solidFill>
                <a:latin typeface="Arial Narrow" pitchFamily="34" charset="0"/>
                <a:ea typeface="宋体" charset="-122"/>
              </a:defRPr>
            </a:lvl9pPr>
          </a:lstStyle>
          <a:p>
            <a:fld id="{CC62BB0C-F3D5-46CF-95F2-E8340D2CB2D0}" type="slidenum">
              <a:rPr lang="zh-CN" altLang="en-US">
                <a:latin typeface="Calibri" pitchFamily="34" charset="0"/>
              </a:rPr>
              <a:pPr/>
              <a:t>5</a:t>
            </a:fld>
            <a:endParaRPr lang="zh-CN" alt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smtClean="0"/>
              <a:t>The first project is Drug box recognition. </a:t>
            </a:r>
            <a:r>
              <a:rPr lang="en-US" altLang="zh-CN" baseline="0" dirty="0" smtClean="0"/>
              <a:t>In this project, my role in this project is a developer. I did 3 major contributions in this project. </a:t>
            </a:r>
          </a:p>
          <a:p>
            <a:pPr eaLnBrk="1" hangingPunct="1">
              <a:spcBef>
                <a:spcPct val="0"/>
              </a:spcBef>
            </a:pPr>
            <a:r>
              <a:rPr lang="en-US" altLang="zh-CN" baseline="0" dirty="0" smtClean="0"/>
              <a:t>The first contribution is to implement the Advanced UI. In order to improve the user experience and reduce the complex operation, </a:t>
            </a:r>
            <a:r>
              <a:rPr lang="en-US" altLang="zh-CN" baseline="0" dirty="0" err="1" smtClean="0"/>
              <a:t>Hou</a:t>
            </a:r>
            <a:r>
              <a:rPr lang="en-US" altLang="zh-CN" baseline="0" dirty="0" smtClean="0"/>
              <a:t> san design this advanced UI ,such as multiple select and Drag images between controls, and I come true this,;</a:t>
            </a:r>
          </a:p>
          <a:p>
            <a:pPr eaLnBrk="1" hangingPunct="1">
              <a:spcBef>
                <a:spcPct val="0"/>
              </a:spcBef>
            </a:pPr>
            <a:r>
              <a:rPr lang="en-US" altLang="zh-CN" baseline="0" dirty="0" smtClean="0"/>
              <a:t>The second one is the Database module. With the increase in data, we will import Database to help the data management. So I add database operations in the application , and come true an assist application to help batch data import. However, the frequently data access made the application often be jammed, to solve this problem, I write a connection pool to separated the UI and data I/O.</a:t>
            </a:r>
          </a:p>
          <a:p>
            <a:pPr eaLnBrk="1" hangingPunct="1">
              <a:spcBef>
                <a:spcPct val="0"/>
              </a:spcBef>
            </a:pPr>
            <a:r>
              <a:rPr lang="en-US" altLang="zh-CN" baseline="0" dirty="0" smtClean="0"/>
              <a:t>The last one is a “Data flow Optimize” . In order to do image processing, this application used lots of HD </a:t>
            </a:r>
            <a:r>
              <a:rPr lang="en-US" altLang="zh-CN" baseline="0" dirty="0" err="1" smtClean="0"/>
              <a:t>imags</a:t>
            </a:r>
            <a:r>
              <a:rPr lang="en-US" altLang="zh-CN" baseline="0" dirty="0" smtClean="0"/>
              <a:t>, so the redundancy data flow often trigger Out of Memory Error. I use some temporary file to replace the large size file to flow in the application. The memory usage will reduced from 1GB to 200MB.</a:t>
            </a:r>
          </a:p>
          <a:p>
            <a:endParaRPr lang="zh-CN" altLang="en-US" dirty="0"/>
          </a:p>
        </p:txBody>
      </p:sp>
    </p:spTree>
    <p:extLst>
      <p:ext uri="{BB962C8B-B14F-4D97-AF65-F5344CB8AC3E}">
        <p14:creationId xmlns:p14="http://schemas.microsoft.com/office/powerpoint/2010/main" val="2549325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In</a:t>
            </a:r>
            <a:r>
              <a:rPr lang="en-US" altLang="zh-CN" baseline="0" dirty="0" smtClean="0">
                <a:latin typeface="Times New Roman" pitchFamily="18" charset="0"/>
                <a:cs typeface="Times New Roman" pitchFamily="18" charset="0"/>
              </a:rPr>
              <a:t> this project , my role also is a developer. This project is cooperate with Wang </a:t>
            </a:r>
            <a:r>
              <a:rPr lang="en-US" altLang="zh-CN" baseline="0" dirty="0" err="1" smtClean="0">
                <a:latin typeface="Times New Roman" pitchFamily="18" charset="0"/>
                <a:cs typeface="Times New Roman" pitchFamily="18" charset="0"/>
              </a:rPr>
              <a:t>xiaoxue</a:t>
            </a:r>
            <a:r>
              <a:rPr lang="en-US" altLang="zh-CN" baseline="0" dirty="0" smtClean="0">
                <a:latin typeface="Times New Roman" pitchFamily="18" charset="0"/>
                <a:cs typeface="Times New Roman" pitchFamily="18" charset="0"/>
              </a:rPr>
              <a:t>. She is in charge of algorithm design. I’m in charge of API design. But our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algorithm is based on the Kinect 2, which is only support Frameworks 4.But our client’s platform only support limited frameworks 2.</a:t>
            </a:r>
          </a:p>
          <a:p>
            <a:pPr algn="l"/>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The same program language,</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but different version make the </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 So</a:t>
            </a:r>
            <a:r>
              <a:rPr lang="en-US" altLang="zh-CN" baseline="0"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 after </a:t>
            </a:r>
            <a:r>
              <a:rPr lang="en-US" altLang="zh-CN" dirty="0" smtClean="0">
                <a:latin typeface="Times New Roman" pitchFamily="18" charset="0"/>
                <a:cs typeface="Times New Roman" pitchFamily="18" charset="0"/>
              </a:rPr>
              <a:t>analyze the 2 part, I design an</a:t>
            </a:r>
            <a:r>
              <a:rPr lang="en-US" altLang="zh-CN" baseline="0" dirty="0" smtClean="0">
                <a:latin typeface="Times New Roman" pitchFamily="18" charset="0"/>
                <a:cs typeface="Times New Roman" pitchFamily="18" charset="0"/>
              </a:rPr>
              <a:t> inter-task management to make the connection. This method is simple and reliable.</a:t>
            </a:r>
            <a:endParaRPr lang="zh-CN" altLang="en-US"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RCN Sign</a:t>
            </a:r>
            <a:r>
              <a:rPr lang="en-US" altLang="zh-CN" baseline="0" dirty="0" smtClean="0">
                <a:latin typeface="Times New Roman" pitchFamily="18" charset="0"/>
                <a:cs typeface="Times New Roman" pitchFamily="18" charset="0"/>
              </a:rPr>
              <a:t> &amp; Display APP project is a very typical </a:t>
            </a:r>
            <a:r>
              <a:rPr lang="en-US" altLang="zh-CN" dirty="0" smtClean="0"/>
              <a:t>“limited time”, “unfamiliar development environment ”, “high quality ” project. None of us have</a:t>
            </a:r>
            <a:r>
              <a:rPr lang="en-US" altLang="zh-CN" baseline="0" dirty="0" smtClean="0"/>
              <a:t> experience in developing on a printer and we don’t have time to test a appropriate technical route. </a:t>
            </a:r>
            <a:endParaRPr lang="en-US" altLang="zh-CN" dirty="0" smtClean="0"/>
          </a:p>
          <a:p>
            <a:pPr algn="l"/>
            <a:r>
              <a:rPr lang="en-US" altLang="zh-CN" dirty="0" smtClean="0"/>
              <a:t>So, based on the running environment and my experience, I designed FTP communication architecture, it can simplified the complexity of communication between RICOH MFP and display devices. Then a simple test</a:t>
            </a:r>
            <a:r>
              <a:rPr lang="en-US" altLang="zh-CN" baseline="0" dirty="0" smtClean="0"/>
              <a:t> confirmed my assumption.</a:t>
            </a:r>
            <a:endParaRPr lang="zh-CN" altLang="en-US" dirty="0" smtClean="0">
              <a:latin typeface="Times New Roman" pitchFamily="18" charset="0"/>
              <a:cs typeface="Times New Roman" pitchFamily="18" charset="0"/>
            </a:endParaRPr>
          </a:p>
          <a:p>
            <a:pPr algn="l"/>
            <a:r>
              <a:rPr lang="en-US" altLang="zh-CN" dirty="0" smtClean="0">
                <a:latin typeface="Times New Roman" pitchFamily="18" charset="0"/>
                <a:cs typeface="Times New Roman" pitchFamily="18" charset="0"/>
              </a:rPr>
              <a:t>In order</a:t>
            </a:r>
            <a:r>
              <a:rPr lang="en-US" altLang="zh-CN" baseline="0" dirty="0" smtClean="0">
                <a:latin typeface="Times New Roman" pitchFamily="18" charset="0"/>
                <a:cs typeface="Times New Roman" pitchFamily="18" charset="0"/>
              </a:rPr>
              <a:t> to make the display more vivified. I added some animation modules in the application.</a:t>
            </a:r>
          </a:p>
          <a:p>
            <a:pPr algn="l"/>
            <a:r>
              <a:rPr lang="en-US" altLang="zh-CN" baseline="0" dirty="0" smtClean="0">
                <a:latin typeface="Times New Roman" pitchFamily="18" charset="0"/>
                <a:cs typeface="Times New Roman" pitchFamily="18" charset="0"/>
              </a:rPr>
              <a:t>And the last contributions in this project is I have over come so many difficulties to make sure the DEMO </a:t>
            </a:r>
            <a:r>
              <a:rPr lang="en-US" altLang="zh-CN" baseline="0" dirty="0" err="1" smtClean="0">
                <a:latin typeface="Times New Roman" pitchFamily="18" charset="0"/>
                <a:cs typeface="Times New Roman" pitchFamily="18" charset="0"/>
              </a:rPr>
              <a:t>runned</a:t>
            </a:r>
            <a:r>
              <a:rPr lang="en-US" altLang="zh-CN" baseline="0" dirty="0" smtClean="0">
                <a:latin typeface="Times New Roman" pitchFamily="18" charset="0"/>
                <a:cs typeface="Times New Roman" pitchFamily="18" charset="0"/>
              </a:rPr>
              <a:t> smooth and steady on the RCN conference.</a:t>
            </a: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latin typeface="Times New Roman" pitchFamily="18" charset="0"/>
                <a:cs typeface="Times New Roman" pitchFamily="18" charset="0"/>
              </a:rPr>
              <a:t>The</a:t>
            </a:r>
            <a:r>
              <a:rPr lang="en-US" altLang="zh-CN" baseline="0" dirty="0" smtClean="0">
                <a:latin typeface="Times New Roman" pitchFamily="18" charset="0"/>
                <a:cs typeface="Times New Roman" pitchFamily="18" charset="0"/>
              </a:rPr>
              <a:t> last project I want to talk is the BoZ Project. It’s my first time to work as a Project Leader. I have been experienced all the stage of a project would through.</a:t>
            </a:r>
          </a:p>
          <a:p>
            <a:pPr algn="l"/>
            <a:r>
              <a:rPr lang="en-US" altLang="zh-CN" baseline="0" dirty="0" smtClean="0">
                <a:latin typeface="Times New Roman" pitchFamily="18" charset="0"/>
                <a:cs typeface="Times New Roman" pitchFamily="18" charset="0"/>
              </a:rPr>
              <a:t>The first stage is a prototype stage. In this stage, I wrote a simple demo based on the Japan’s requirement. After the prototype was confirmed, I communicated with Japan side many times to confirm the requirement and wrote the proposal document on our common view.</a:t>
            </a:r>
          </a:p>
          <a:p>
            <a:pPr algn="l"/>
            <a:r>
              <a:rPr lang="en-US" altLang="zh-CN" baseline="0" dirty="0" smtClean="0">
                <a:latin typeface="Times New Roman" pitchFamily="18" charset="0"/>
                <a:cs typeface="Times New Roman" pitchFamily="18" charset="0"/>
              </a:rPr>
              <a:t>Then this project gone to the development stage. According to the proposal document, I chose the technical route to develop the Preparation tool and Viewer. Test the applications based on the test cases and  release them. Up to now, those applications have been iterated 6 times.</a:t>
            </a:r>
          </a:p>
          <a:p>
            <a:pPr algn="l"/>
            <a:r>
              <a:rPr lang="en-US" altLang="zh-CN" baseline="0" dirty="0" smtClean="0">
                <a:latin typeface="Times New Roman" pitchFamily="18" charset="0"/>
                <a:cs typeface="Times New Roman" pitchFamily="18" charset="0"/>
              </a:rPr>
              <a:t>And the last stage is maintain stage. In this stage ,we fix the bugs and maintain a Wiki page, which is used to make the information exchange more effectively.</a:t>
            </a:r>
          </a:p>
          <a:p>
            <a:pPr algn="l"/>
            <a:r>
              <a:rPr lang="en-US" altLang="zh-CN" baseline="0" dirty="0" smtClean="0">
                <a:latin typeface="Times New Roman" pitchFamily="18" charset="0"/>
                <a:cs typeface="Times New Roman" pitchFamily="18" charset="0"/>
              </a:rPr>
              <a:t>In general, in this project , I have done those contributions :……………</a:t>
            </a:r>
          </a:p>
          <a:p>
            <a:pPr algn="l"/>
            <a:endParaRPr lang="en-US" altLang="zh-CN" baseline="0" dirty="0" smtClean="0">
              <a:latin typeface="Times New Roman" pitchFamily="18" charset="0"/>
              <a:cs typeface="Times New Roman" pitchFamily="18" charset="0"/>
            </a:endParaRPr>
          </a:p>
          <a:p>
            <a:pPr algn="l"/>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49325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12" name="Plaque 10"/>
          <p:cNvSpPr/>
          <p:nvPr/>
        </p:nvSpPr>
        <p:spPr>
          <a:xfrm>
            <a:off x="487363" y="476250"/>
            <a:ext cx="3384550" cy="3386138"/>
          </a:xfrm>
          <a:custGeom>
            <a:avLst/>
            <a:gdLst/>
            <a:ahLst/>
            <a:cxnLst/>
            <a:rect l="l" t="t" r="r" b="b"/>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kumimoji="1" sz="1600">
                <a:solidFill>
                  <a:schemeClr val="tx1"/>
                </a:solidFill>
                <a:latin typeface="Arial" panose="020B0604020202020204" pitchFamily="34" charset="0"/>
                <a:ea typeface="宋体" panose="02010600030101010101" pitchFamily="2" charset="-122"/>
              </a:defRPr>
            </a:lvl1pPr>
            <a:lvl2pPr marL="742950" indent="-285750">
              <a:defRPr kumimoji="1" sz="1600">
                <a:solidFill>
                  <a:schemeClr val="tx1"/>
                </a:solidFill>
                <a:latin typeface="Arial" panose="020B0604020202020204" pitchFamily="34" charset="0"/>
                <a:ea typeface="宋体" panose="02010600030101010101" pitchFamily="2" charset="-122"/>
              </a:defRPr>
            </a:lvl2pPr>
            <a:lvl3pPr marL="1143000" indent="-228600">
              <a:defRPr kumimoji="1" sz="1600">
                <a:solidFill>
                  <a:schemeClr val="tx1"/>
                </a:solidFill>
                <a:latin typeface="Arial" panose="020B0604020202020204" pitchFamily="34" charset="0"/>
                <a:ea typeface="宋体" panose="02010600030101010101" pitchFamily="2" charset="-122"/>
              </a:defRPr>
            </a:lvl3pPr>
            <a:lvl4pPr marL="1600200" indent="-228600">
              <a:defRPr kumimoji="1" sz="1600">
                <a:solidFill>
                  <a:schemeClr val="tx1"/>
                </a:solidFill>
                <a:latin typeface="Arial" panose="020B0604020202020204" pitchFamily="34" charset="0"/>
                <a:ea typeface="宋体" panose="02010600030101010101" pitchFamily="2" charset="-122"/>
              </a:defRPr>
            </a:lvl4pPr>
            <a:lvl5pPr marL="2057400" indent="-228600">
              <a:defRPr kumimoji="1" sz="16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smtClean="0">
              <a:ln>
                <a:noFill/>
              </a:ln>
              <a:solidFill>
                <a:srgbClr val="FFFFFF"/>
              </a:solidFill>
              <a:effectLst/>
              <a:uLnTx/>
              <a:uFillTx/>
              <a:latin typeface="MS PGothic" panose="020B0600070205080204" pitchFamily="34" charset="-128"/>
              <a:ea typeface="MS PGothic" panose="020B0600070205080204" pitchFamily="34" charset="-128"/>
              <a:cs typeface="+mn-cs"/>
            </a:endParaRPr>
          </a:p>
        </p:txBody>
      </p:sp>
      <p:pic>
        <p:nvPicPr>
          <p:cNvPr id="2051" name="Picture 20" descr="C:\Documents and Settings\0041\デスクトップ\WORKS\2012\ricoh\ロゴ-PPT2000用\RICOH_LOGO.jpg"/>
          <p:cNvPicPr/>
          <p:nvPr/>
        </p:nvPicPr>
        <p:blipFill>
          <a:blip r:embed="rId2"/>
          <a:stretch>
            <a:fillRect/>
          </a:stretch>
        </p:blipFill>
        <p:spPr>
          <a:xfrm>
            <a:off x="7696200" y="477838"/>
            <a:ext cx="1760538" cy="603250"/>
          </a:xfrm>
          <a:prstGeom prst="rect">
            <a:avLst/>
          </a:prstGeom>
          <a:noFill/>
          <a:ln w="9525">
            <a:noFill/>
          </a:ln>
        </p:spPr>
      </p:pic>
      <p:sp>
        <p:nvSpPr>
          <p:cNvPr id="3074" name="Rectangle 2"/>
          <p:cNvSpPr>
            <a:spLocks noGrp="1" noChangeArrowheads="1"/>
          </p:cNvSpPr>
          <p:nvPr>
            <p:ph type="ctrTitle"/>
          </p:nvPr>
        </p:nvSpPr>
        <p:spPr>
          <a:xfrm>
            <a:off x="609600" y="622300"/>
            <a:ext cx="2803525" cy="2735263"/>
          </a:xfrm>
        </p:spPr>
        <p:txBody>
          <a:bodyPr/>
          <a:lstStyle>
            <a:lvl1pPr>
              <a:defRPr sz="3600" b="0">
                <a:solidFill>
                  <a:schemeClr val="bg1"/>
                </a:solidFill>
              </a:defRPr>
            </a:lvl1pPr>
          </a:lstStyle>
          <a:p>
            <a:r>
              <a:rPr lang="zh-CN" altLang="en-US" smtClean="0"/>
              <a:t>单击此处编辑母版标题样式</a:t>
            </a:r>
            <a:endParaRPr lang="en-US" altLang="ja-JP"/>
          </a:p>
        </p:txBody>
      </p:sp>
      <p:sp>
        <p:nvSpPr>
          <p:cNvPr id="3075" name="Rectangle 3"/>
          <p:cNvSpPr>
            <a:spLocks noGrp="1" noChangeArrowheads="1"/>
          </p:cNvSpPr>
          <p:nvPr>
            <p:ph type="subTitle" idx="1"/>
          </p:nvPr>
        </p:nvSpPr>
        <p:spPr>
          <a:xfrm>
            <a:off x="547688" y="4106863"/>
            <a:ext cx="3390900" cy="723900"/>
          </a:xfrm>
        </p:spPr>
        <p:txBody>
          <a:bodyPr/>
          <a:lstStyle>
            <a:lvl1pPr marL="0" indent="0">
              <a:buFont typeface="Wingdings" panose="05000000000000000000" pitchFamily="2" charset="2"/>
              <a:buNone/>
              <a:defRPr sz="1800">
                <a:solidFill>
                  <a:srgbClr val="CF142B"/>
                </a:solidFill>
              </a:defRPr>
            </a:lvl1pPr>
          </a:lstStyle>
          <a:p>
            <a:r>
              <a:rPr lang="zh-CN" altLang="en-US" smtClean="0"/>
              <a:t>单击此处编辑母版副标题样式</a:t>
            </a:r>
            <a:endParaRPr lang="en-US" altLang="ja-JP"/>
          </a:p>
        </p:txBody>
      </p:sp>
      <p:sp>
        <p:nvSpPr>
          <p:cNvPr id="14"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r>
              <a:rPr kumimoji="0" lang="en-GB" altLang="ja-JP" b="0" i="0" kern="1200" cap="none" spc="0" normalizeH="0" baseline="0" noProof="0" dirty="0">
                <a:latin typeface="Arial" panose="020B0604020202020204" pitchFamily="34" charset="0"/>
                <a:ea typeface="MS PGothic" panose="020B0600070205080204" pitchFamily="34" charset="-128"/>
                <a:cs typeface="+mn-cs"/>
              </a:rPr>
              <a:t>Version: [1.0] Internal  SRCB 3G </a:t>
            </a:r>
          </a:p>
        </p:txBody>
      </p:sp>
      <p:sp>
        <p:nvSpPr>
          <p:cNvPr id="15"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a:defRPr/>
            </a:lvl1pPr>
          </a:lstStyle>
          <a:p>
            <a:pPr marL="0" marR="0" indent="0" algn="l" defTabSz="914400" rtl="0" fontAlgn="base" latinLnBrk="0">
              <a:lnSpc>
                <a:spcPct val="100000"/>
              </a:lnSpc>
              <a:spcBef>
                <a:spcPct val="0"/>
              </a:spcBef>
              <a:spcAft>
                <a:spcPct val="0"/>
              </a:spcAft>
              <a:buClrTx/>
              <a:buSzTx/>
              <a:buFontTx/>
              <a:buNone/>
              <a:defRPr/>
            </a:pPr>
            <a:fld id="{B99A5DA5-E9C1-4775-AA50-C4C7EE048B41}" type="datetime1">
              <a:rPr kumimoji="0" lang="en-GB" altLang="zh-CN" b="0" i="0" kern="1200" cap="none" spc="0" normalizeH="0" baseline="0" noProof="0">
                <a:latin typeface="Arial" panose="020B0604020202020204" pitchFamily="34" charset="0"/>
                <a:ea typeface="MS PGothic" panose="020B0600070205080204" pitchFamily="34" charset="-128"/>
                <a:cs typeface="+mn-cs"/>
              </a:rPr>
              <a:t>12/03/2018</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
        <p:nvSpPr>
          <p:cNvPr id="16"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defRPr/>
            </a:lvl1pPr>
          </a:lstStyle>
          <a:p>
            <a:pPr marL="0" marR="0" indent="0" defTabSz="914400" rtl="0" fontAlgn="base" latinLnBrk="0">
              <a:lnSpc>
                <a:spcPct val="100000"/>
              </a:lnSpc>
              <a:spcBef>
                <a:spcPct val="0"/>
              </a:spcBef>
              <a:spcAft>
                <a:spcPct val="0"/>
              </a:spcAft>
              <a:buClrTx/>
              <a:buSzTx/>
              <a:buFontTx/>
              <a:buNone/>
              <a:defRPr/>
            </a:pPr>
            <a:fld id="{AC2E4DD5-EB84-4CB0-9D36-131EDEBB591C}" type="slidenum">
              <a:rPr kumimoji="0" lang="en-GB" altLang="ja-JP" b="0" i="0" kern="1200" cap="none" spc="0" normalizeH="0" baseline="0" noProof="0">
                <a:latin typeface="Arial" panose="020B0604020202020204" pitchFamily="34" charset="0"/>
                <a:ea typeface="MS PGothic" panose="020B0600070205080204" pitchFamily="34" charset="-128"/>
                <a:cs typeface="+mn-cs"/>
              </a:rPr>
              <a:t>‹#›</a:t>
            </a:fld>
            <a:endParaRPr kumimoji="0" lang="en-GB" altLang="ja-JP" b="0" i="0" kern="1200" cap="none" spc="0" normalizeH="0" baseline="0" noProof="0" dirty="0">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333375"/>
            <a:ext cx="2228850" cy="57927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333375"/>
            <a:ext cx="6534150" cy="57927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29200" y="1600200"/>
            <a:ext cx="43815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457200" rtl="0" eaLnBrk="0" fontAlgn="base" latinLnBrk="0" hangingPunct="0">
              <a:lnSpc>
                <a:spcPct val="100000"/>
              </a:lnSpc>
              <a:spcBef>
                <a:spcPct val="20000"/>
              </a:spcBef>
              <a:spcAft>
                <a:spcPct val="0"/>
              </a:spcAft>
              <a:buClr>
                <a:srgbClr val="E6001F"/>
              </a:buClr>
              <a:buSzTx/>
              <a:buFont typeface="Wingdings" panose="05000000000000000000" pitchFamily="2" charset="2"/>
              <a:buNone/>
              <a:defRPr/>
            </a:pPr>
            <a:r>
              <a:rPr kumimoji="0" lang="zh-CN" altLang="en-US" sz="3200" b="0" i="0" u="none" strike="noStrike" kern="0" cap="none" spc="0" normalizeH="0" baseline="0" noProof="0" smtClean="0">
                <a:ln>
                  <a:noFill/>
                </a:ln>
                <a:solidFill>
                  <a:schemeClr val="tx1"/>
                </a:solidFill>
                <a:effectLst/>
                <a:uLnTx/>
                <a:uFillTx/>
                <a:latin typeface="MS PGothic" panose="020B0600070205080204" pitchFamily="34" charset="-128"/>
                <a:ea typeface="MS PGothic" panose="020B0600070205080204" pitchFamily="34" charset="-128"/>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S PGothic" panose="020B0600070205080204" pitchFamily="34" charset="-128"/>
              <a:ea typeface="MS PGothic" panose="020B0600070205080204" pitchFamily="34" charset="-128"/>
              <a:cs typeface="+mn-cs"/>
            </a:endParaRP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2" descr="C:\Documents and Settings\0041\デスクトップ\WORKS\2012\ricoh\ロゴ-PPT2000用\RICOH_LOGO.jpg"/>
          <p:cNvPicPr/>
          <p:nvPr/>
        </p:nvPicPr>
        <p:blipFill>
          <a:blip r:embed="rId13"/>
          <a:stretch>
            <a:fillRect/>
          </a:stretch>
        </p:blipFill>
        <p:spPr>
          <a:xfrm>
            <a:off x="8054975" y="471488"/>
            <a:ext cx="1366838" cy="457200"/>
          </a:xfrm>
          <a:prstGeom prst="rect">
            <a:avLst/>
          </a:prstGeom>
          <a:noFill/>
          <a:ln w="9525">
            <a:noFill/>
          </a:ln>
        </p:spPr>
      </p:pic>
      <p:sp>
        <p:nvSpPr>
          <p:cNvPr id="1027" name="Rectangle 2"/>
          <p:cNvSpPr>
            <a:spLocks noGrp="1"/>
          </p:cNvSpPr>
          <p:nvPr>
            <p:ph type="title"/>
          </p:nvPr>
        </p:nvSpPr>
        <p:spPr>
          <a:xfrm>
            <a:off x="1209675" y="333375"/>
            <a:ext cx="6143625" cy="641350"/>
          </a:xfrm>
          <a:prstGeom prst="rect">
            <a:avLst/>
          </a:prstGeom>
          <a:noFill/>
          <a:ln w="9525">
            <a:noFill/>
          </a:ln>
        </p:spPr>
        <p:txBody>
          <a:bodyPr/>
          <a:lstStyle/>
          <a:p>
            <a:pPr lvl="0"/>
            <a:r>
              <a:rPr lang="en-US" altLang="ja-JP" dirty="0"/>
              <a:t>MS P</a:t>
            </a:r>
            <a:r>
              <a:rPr lang="ja-JP" altLang="en-US" dirty="0"/>
              <a:t>ゴシック ～</a:t>
            </a:r>
            <a:r>
              <a:rPr lang="en-US" altLang="ja-JP" dirty="0"/>
              <a:t>32pt Bold</a:t>
            </a:r>
          </a:p>
        </p:txBody>
      </p:sp>
      <p:sp>
        <p:nvSpPr>
          <p:cNvPr id="1028" name="Rectangle 3"/>
          <p:cNvSpPr>
            <a:spLocks noGrp="1"/>
          </p:cNvSpPr>
          <p:nvPr>
            <p:ph type="body" idx="1"/>
          </p:nvPr>
        </p:nvSpPr>
        <p:spPr>
          <a:xfrm>
            <a:off x="495300" y="1600200"/>
            <a:ext cx="8915400" cy="4525963"/>
          </a:xfrm>
          <a:prstGeom prst="rect">
            <a:avLst/>
          </a:prstGeom>
          <a:noFill/>
          <a:ln w="9525">
            <a:noFill/>
          </a:ln>
        </p:spPr>
        <p:txBody>
          <a:bodyPr/>
          <a:lstStyle/>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2"/>
            <a:r>
              <a:rPr lang="ja-JP" altLang="en-US" dirty="0"/>
              <a:t>第</a:t>
            </a:r>
            <a:r>
              <a:rPr lang="en-US" altLang="ja-JP" dirty="0"/>
              <a:t>3</a:t>
            </a:r>
            <a:r>
              <a:rPr lang="ja-JP" altLang="en-US" dirty="0"/>
              <a:t>レベル　フォントサイズ　</a:t>
            </a:r>
            <a:r>
              <a:rPr lang="en-US" altLang="ja-JP" dirty="0"/>
              <a:t>18</a:t>
            </a:r>
          </a:p>
          <a:p>
            <a:pPr lvl="3"/>
            <a:r>
              <a:rPr lang="ja-JP" altLang="en-US" dirty="0"/>
              <a:t>第</a:t>
            </a:r>
            <a:r>
              <a:rPr lang="en-US" altLang="ja-JP" dirty="0"/>
              <a:t>4</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r>
              <a:rPr lang="ja-JP" altLang="en-US" dirty="0"/>
              <a:t>第</a:t>
            </a:r>
            <a:r>
              <a:rPr lang="en-US" altLang="ja-JP" dirty="0"/>
              <a:t>5</a:t>
            </a:r>
            <a:r>
              <a:rPr lang="ja-JP" altLang="en-US" dirty="0"/>
              <a:t>レベル　フォントサイズ　</a:t>
            </a:r>
            <a:r>
              <a:rPr lang="en-US" altLang="ja-JP" dirty="0"/>
              <a:t>16</a:t>
            </a:r>
          </a:p>
          <a:p>
            <a:pPr lvl="4"/>
            <a:endParaRPr lang="en-US" altLang="ja-JP" dirty="0"/>
          </a:p>
          <a:p>
            <a:pPr lvl="0"/>
            <a:r>
              <a:rPr lang="ja-JP" altLang="en-US" dirty="0"/>
              <a:t>第</a:t>
            </a:r>
            <a:r>
              <a:rPr lang="en-US" altLang="ja-JP" dirty="0"/>
              <a:t>1</a:t>
            </a:r>
            <a:r>
              <a:rPr lang="ja-JP" altLang="en-US" dirty="0"/>
              <a:t>レベル　フォントサイズ　</a:t>
            </a:r>
            <a:r>
              <a:rPr lang="en-US" altLang="ja-JP" dirty="0"/>
              <a:t>24</a:t>
            </a:r>
          </a:p>
          <a:p>
            <a:pPr lvl="1"/>
            <a:r>
              <a:rPr lang="ja-JP" altLang="en-US" dirty="0"/>
              <a:t>第</a:t>
            </a:r>
            <a:r>
              <a:rPr lang="en-US" altLang="ja-JP" dirty="0"/>
              <a:t>2</a:t>
            </a:r>
            <a:r>
              <a:rPr lang="ja-JP" altLang="en-US" dirty="0"/>
              <a:t>レベル　フォントサイズ　</a:t>
            </a:r>
            <a:r>
              <a:rPr lang="en-US" altLang="ja-JP" dirty="0"/>
              <a:t>20</a:t>
            </a:r>
          </a:p>
        </p:txBody>
      </p:sp>
      <p:sp>
        <p:nvSpPr>
          <p:cNvPr id="9" name="Footer Placeholder 8"/>
          <p:cNvSpPr>
            <a:spLocks noGrp="1"/>
          </p:cNvSpPr>
          <p:nvPr>
            <p:ph type="ftr" sz="quarter" idx="3"/>
          </p:nvPr>
        </p:nvSpPr>
        <p:spPr>
          <a:xfrm>
            <a:off x="3503613" y="6356350"/>
            <a:ext cx="2897188" cy="365125"/>
          </a:xfrm>
          <a:prstGeom prst="rect">
            <a:avLst/>
          </a:prstGeom>
        </p:spPr>
        <p:txBody>
          <a:bodyPr vert="horz" wrap="square" lIns="91440" tIns="45720" rIns="91440" bIns="45720" numCol="1" anchor="ctr" anchorCtr="0" compatLnSpc="1"/>
          <a:lstStyle>
            <a:lvl1pPr algn="ctr" eaLnBrk="1" hangingPunct="1">
              <a:defRPr kumimoji="0" sz="600">
                <a:solidFill>
                  <a:srgbClr val="717171"/>
                </a:solidFill>
                <a:latin typeface="Arial" panose="020B0604020202020204" pitchFamily="34" charset="0"/>
                <a:ea typeface="MS PGothic" panose="020B0600070205080204" pitchFamily="34" charset="-128"/>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rPr>
              <a:t>Version: [1.0] Internal  SRCB 3G </a:t>
            </a:r>
          </a:p>
        </p:txBody>
      </p:sp>
      <p:sp>
        <p:nvSpPr>
          <p:cNvPr id="10" name="Date Placeholder 18"/>
          <p:cNvSpPr>
            <a:spLocks noGrp="1"/>
          </p:cNvSpPr>
          <p:nvPr>
            <p:ph type="dt" sz="half" idx="2"/>
          </p:nvPr>
        </p:nvSpPr>
        <p:spPr>
          <a:xfrm>
            <a:off x="495300" y="6356350"/>
            <a:ext cx="2133600" cy="365125"/>
          </a:xfrm>
          <a:prstGeom prst="rect">
            <a:avLst/>
          </a:prstGeom>
        </p:spPr>
        <p:txBody>
          <a:bodyPr vert="horz" wrap="square" lIns="91440" tIns="45720" rIns="91440" bIns="45720" numCol="1" anchor="ctr" anchorCtr="0" compatLnSpc="1"/>
          <a:lstStyle>
            <a:lvl1pPr eaLnBrk="1" hangingPunct="1">
              <a:defRPr kumimoji="0" sz="600">
                <a:solidFill>
                  <a:srgbClr val="717171"/>
                </a:solidFill>
                <a:ea typeface="MS PGothic" panose="020B0600070205080204" pitchFamily="34" charset="-128"/>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004F6D2-68CB-427C-9526-D138BC817DAC}" type="datetime1">
              <a:rPr kumimoji="0" lang="en-GB" altLang="zh-CN" sz="6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12/03/2018</a:t>
            </a:fld>
            <a:endParaRPr kumimoji="0" lang="en-GB" altLang="ja-JP" sz="6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sp>
        <p:nvSpPr>
          <p:cNvPr id="11" name="Slide Number Placeholder 19"/>
          <p:cNvSpPr>
            <a:spLocks noGrp="1"/>
          </p:cNvSpPr>
          <p:nvPr>
            <p:ph type="sldNum" sz="quarter" idx="4"/>
          </p:nvPr>
        </p:nvSpPr>
        <p:spPr>
          <a:xfrm>
            <a:off x="6681788" y="6356350"/>
            <a:ext cx="2133600" cy="365125"/>
          </a:xfrm>
          <a:prstGeom prst="rect">
            <a:avLst/>
          </a:prstGeom>
        </p:spPr>
        <p:txBody>
          <a:bodyPr vert="horz" wrap="square" lIns="91440" tIns="45720" rIns="91440" bIns="45720" numCol="1" anchor="ctr" anchorCtr="0" compatLnSpc="1"/>
          <a:lstStyle>
            <a:lvl1pPr algn="r" eaLnBrk="1" hangingPunct="1">
              <a:defRPr kumimoji="0" sz="900">
                <a:solidFill>
                  <a:srgbClr val="717171"/>
                </a:solidFill>
                <a:ea typeface="MS PGothic" panose="020B0600070205080204" pitchFamily="34" charset="-128"/>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A216CD0-A87F-4305-B34D-CB85DDCA4797}" type="slidenum">
              <a:rPr kumimoji="0" lang="en-GB" altLang="ja-JP" sz="900" b="0" i="0" u="none" strike="noStrike" kern="1200" cap="none" spc="0" normalizeH="0" baseline="0" noProof="0">
                <a:ln>
                  <a:noFill/>
                </a:ln>
                <a:solidFill>
                  <a:srgbClr val="717171"/>
                </a:solidFill>
                <a:effectLst/>
                <a:uLnTx/>
                <a:uFillTx/>
                <a:latin typeface="Arial" panose="020B0604020202020204" pitchFamily="34" charset="0"/>
                <a:ea typeface="MS PGothic" panose="020B0600070205080204" pitchFamily="34" charset="-128"/>
                <a:cs typeface="+mn-cs"/>
              </a:rPr>
              <a:t>‹#›</a:t>
            </a:fld>
            <a:endParaRPr kumimoji="0" lang="en-GB" altLang="ja-JP" sz="900" b="0" i="0" u="none" strike="noStrike" kern="1200" cap="none" spc="0" normalizeH="0" baseline="0" noProof="0" dirty="0">
              <a:ln>
                <a:noFill/>
              </a:ln>
              <a:solidFill>
                <a:srgbClr val="717171"/>
              </a:solidFill>
              <a:effectLst/>
              <a:uLnTx/>
              <a:uFillTx/>
              <a:latin typeface="Arial" panose="020B0604020202020204" pitchFamily="34" charset="0"/>
              <a:ea typeface="MS PGothic" panose="020B0600070205080204" pitchFamily="34" charset="-128"/>
              <a:cs typeface="+mn-cs"/>
            </a:endParaRPr>
          </a:p>
        </p:txBody>
      </p:sp>
      <p:cxnSp>
        <p:nvCxnSpPr>
          <p:cNvPr id="1032" name="直線コネクタ 4"/>
          <p:cNvCxnSpPr/>
          <p:nvPr/>
        </p:nvCxnSpPr>
        <p:spPr>
          <a:xfrm>
            <a:off x="504825" y="1212850"/>
            <a:ext cx="8913813" cy="0"/>
          </a:xfrm>
          <a:prstGeom prst="line">
            <a:avLst/>
          </a:prstGeom>
          <a:ln w="25400" cap="flat" cmpd="sng">
            <a:solidFill>
              <a:srgbClr val="CF142B"/>
            </a:solidFill>
            <a:prstDash val="solid"/>
            <a:headEnd type="none" w="med" len="med"/>
            <a:tailEnd type="none" w="med" len="med"/>
          </a:ln>
        </p:spPr>
      </p:cxnSp>
      <p:sp>
        <p:nvSpPr>
          <p:cNvPr id="1033" name="Plaque 10"/>
          <p:cNvSpPr/>
          <p:nvPr/>
        </p:nvSpPr>
        <p:spPr>
          <a:xfrm>
            <a:off x="539750" y="476250"/>
            <a:ext cx="441325" cy="44291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5164139" h="5167312">
                <a:moveTo>
                  <a:pt x="160633" y="0"/>
                </a:moveTo>
                <a:lnTo>
                  <a:pt x="4471692" y="0"/>
                </a:lnTo>
                <a:cubicBezTo>
                  <a:pt x="4560407" y="0"/>
                  <a:pt x="4632325" y="71918"/>
                  <a:pt x="4632325" y="160633"/>
                </a:cubicBezTo>
                <a:lnTo>
                  <a:pt x="4632325" y="4389438"/>
                </a:lnTo>
                <a:lnTo>
                  <a:pt x="4637047" y="4389438"/>
                </a:lnTo>
                <a:cubicBezTo>
                  <a:pt x="4637047" y="4430668"/>
                  <a:pt x="4670471" y="4464092"/>
                  <a:pt x="4711701" y="4464092"/>
                </a:cubicBezTo>
                <a:lnTo>
                  <a:pt x="4711701" y="4464579"/>
                </a:lnTo>
                <a:lnTo>
                  <a:pt x="5091727" y="4464579"/>
                </a:lnTo>
                <a:cubicBezTo>
                  <a:pt x="5131719" y="4464579"/>
                  <a:pt x="5164139" y="4496999"/>
                  <a:pt x="5164139" y="4536991"/>
                </a:cubicBezTo>
                <a:lnTo>
                  <a:pt x="5164139" y="5094900"/>
                </a:lnTo>
                <a:cubicBezTo>
                  <a:pt x="5164139" y="5134892"/>
                  <a:pt x="5131719" y="5167312"/>
                  <a:pt x="5091727" y="5167312"/>
                </a:cubicBezTo>
                <a:lnTo>
                  <a:pt x="4546518" y="5167312"/>
                </a:lnTo>
                <a:cubicBezTo>
                  <a:pt x="4506526" y="5167312"/>
                  <a:pt x="4474106" y="5134892"/>
                  <a:pt x="4474106" y="5094900"/>
                </a:cubicBezTo>
                <a:lnTo>
                  <a:pt x="4474106" y="4694237"/>
                </a:lnTo>
                <a:lnTo>
                  <a:pt x="4472030" y="4694237"/>
                </a:lnTo>
                <a:cubicBezTo>
                  <a:pt x="4472030" y="4663315"/>
                  <a:pt x="4453229" y="4636783"/>
                  <a:pt x="4426435" y="4625450"/>
                </a:cubicBezTo>
                <a:lnTo>
                  <a:pt x="4405445" y="4621212"/>
                </a:lnTo>
                <a:lnTo>
                  <a:pt x="160633" y="4621212"/>
                </a:lnTo>
                <a:cubicBezTo>
                  <a:pt x="71918" y="4621212"/>
                  <a:pt x="0" y="4549294"/>
                  <a:pt x="0" y="4460579"/>
                </a:cubicBezTo>
                <a:lnTo>
                  <a:pt x="0" y="160633"/>
                </a:lnTo>
                <a:cubicBezTo>
                  <a:pt x="0" y="71918"/>
                  <a:pt x="71918" y="0"/>
                  <a:pt x="160633" y="0"/>
                </a:cubicBezTo>
                <a:close/>
              </a:path>
            </a:pathLst>
          </a:custGeom>
          <a:solidFill>
            <a:srgbClr val="CF142B">
              <a:alpha val="100000"/>
            </a:srgbClr>
          </a:solidFill>
          <a:ln w="9525">
            <a:noFill/>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cs typeface="+mj-cs"/>
        </a:defRPr>
      </a:lvl1pPr>
      <a:lvl2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2pPr>
      <a:lvl3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3pPr>
      <a:lvl4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4pPr>
      <a:lvl5pPr algn="l" rtl="0" eaLnBrk="0" fontAlgn="base" hangingPunct="0">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5pPr>
      <a:lvl6pPr marL="4572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6pPr>
      <a:lvl7pPr marL="9144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7pPr>
      <a:lvl8pPr marL="13716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8pPr>
      <a:lvl9pPr marL="1828800" algn="l" rtl="0" eaLnBrk="1" fontAlgn="base" hangingPunct="1">
        <a:spcBef>
          <a:spcPct val="0"/>
        </a:spcBef>
        <a:spcAft>
          <a:spcPct val="0"/>
        </a:spcAft>
        <a:defRPr sz="3200" b="1">
          <a:solidFill>
            <a:schemeClr val="tx1"/>
          </a:solidFill>
          <a:latin typeface="MS PGothic" panose="020B0600070205080204" pitchFamily="34" charset="-128"/>
          <a:ea typeface="MS PGothic" panose="020B0600070205080204" pitchFamily="34" charset="-128"/>
        </a:defRPr>
      </a:lvl9pPr>
    </p:titleStyle>
    <p:body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notesSlide" Target="../notesSlides/notesSlide12.xml"/><Relationship Id="rId5" Type="http://schemas.openxmlformats.org/officeDocument/2006/relationships/tags" Target="../tags/tag80.xml"/><Relationship Id="rId10" Type="http://schemas.openxmlformats.org/officeDocument/2006/relationships/slideLayout" Target="../slideLayouts/slideLayout6.xml"/><Relationship Id="rId4" Type="http://schemas.openxmlformats.org/officeDocument/2006/relationships/tags" Target="../tags/tag79.xml"/><Relationship Id="rId9" Type="http://schemas.openxmlformats.org/officeDocument/2006/relationships/tags" Target="../tags/tag8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notesSlide" Target="../notesSlides/notesSlide5.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slideLayout" Target="../slideLayouts/slideLayout6.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8" Type="http://schemas.openxmlformats.org/officeDocument/2006/relationships/tags" Target="../tags/tag10.xml"/></Relationships>
</file>

<file path=ppt/slides/_rels/slide6.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notesSlide" Target="../notesSlides/notesSlide6.xml"/><Relationship Id="rId3" Type="http://schemas.openxmlformats.org/officeDocument/2006/relationships/video" Target="../media/media1.wmv"/><Relationship Id="rId7" Type="http://schemas.openxmlformats.org/officeDocument/2006/relationships/tags" Target="../tags/tag38.xml"/><Relationship Id="rId12" Type="http://schemas.openxmlformats.org/officeDocument/2006/relationships/slideLayout" Target="../slideLayouts/slideLayout6.xml"/><Relationship Id="rId2" Type="http://schemas.microsoft.com/office/2007/relationships/media" Target="../media/media1.wmv"/><Relationship Id="rId16" Type="http://schemas.openxmlformats.org/officeDocument/2006/relationships/image" Target="../media/image5.png"/><Relationship Id="rId1" Type="http://schemas.openxmlformats.org/officeDocument/2006/relationships/tags" Target="../tags/tag34.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image" Target="../media/image4.png"/><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8.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notesSlide" Target="../notesSlides/notesSlide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6.xml"/><Relationship Id="rId5" Type="http://schemas.openxmlformats.org/officeDocument/2006/relationships/tags" Target="../tags/tag50.xml"/><Relationship Id="rId15" Type="http://schemas.openxmlformats.org/officeDocument/2006/relationships/image" Target="../media/image10.gif"/><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18" Type="http://schemas.openxmlformats.org/officeDocument/2006/relationships/tags" Target="../tags/tag73.xml"/><Relationship Id="rId3" Type="http://schemas.openxmlformats.org/officeDocument/2006/relationships/tags" Target="../tags/tag58.xml"/><Relationship Id="rId21" Type="http://schemas.openxmlformats.org/officeDocument/2006/relationships/image" Target="../media/image11.png"/><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tags" Target="../tags/tag72.xml"/><Relationship Id="rId2" Type="http://schemas.openxmlformats.org/officeDocument/2006/relationships/tags" Target="../tags/tag57.xml"/><Relationship Id="rId16" Type="http://schemas.openxmlformats.org/officeDocument/2006/relationships/tags" Target="../tags/tag71.xml"/><Relationship Id="rId20" Type="http://schemas.openxmlformats.org/officeDocument/2006/relationships/notesSlide" Target="../notesSlides/notesSlide9.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24" Type="http://schemas.openxmlformats.org/officeDocument/2006/relationships/image" Target="../media/image14.png"/><Relationship Id="rId5" Type="http://schemas.openxmlformats.org/officeDocument/2006/relationships/tags" Target="../tags/tag60.xml"/><Relationship Id="rId15" Type="http://schemas.openxmlformats.org/officeDocument/2006/relationships/tags" Target="../tags/tag70.xml"/><Relationship Id="rId23" Type="http://schemas.openxmlformats.org/officeDocument/2006/relationships/image" Target="../media/image13.png"/><Relationship Id="rId10" Type="http://schemas.openxmlformats.org/officeDocument/2006/relationships/tags" Target="../tags/tag65.xml"/><Relationship Id="rId19" Type="http://schemas.openxmlformats.org/officeDocument/2006/relationships/slideLayout" Target="../slideLayouts/slideLayout6.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 Id="rId2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8"/>
          <p:cNvSpPr>
            <a:spLocks noGrp="1"/>
          </p:cNvSpPr>
          <p:nvPr>
            <p:ph type="ctrTitle"/>
          </p:nvPr>
        </p:nvSpPr>
        <p:spPr>
          <a:xfrm>
            <a:off x="596900" y="609600"/>
            <a:ext cx="2801938" cy="2735263"/>
          </a:xfrm>
        </p:spPr>
        <p:txBody>
          <a:bodyPr vert="horz" wrap="square" lIns="91440" tIns="45720" rIns="91440" bIns="45720" anchor="ctr"/>
          <a:lstStyle/>
          <a:p>
            <a:pPr algn="ctr"/>
            <a:r>
              <a:rPr lang="en-US" altLang="zh-CN" sz="3000" dirty="0" smtClean="0">
                <a:latin typeface="Calibri" panose="020F0502020204030204" pitchFamily="34" charset="0"/>
              </a:rPr>
              <a:t>Promotion </a:t>
            </a:r>
            <a:r>
              <a:rPr lang="en-US" altLang="zh-CN" sz="3000" dirty="0">
                <a:latin typeface="Calibri" panose="020F0502020204030204" pitchFamily="34" charset="0"/>
              </a:rPr>
              <a:t>Report</a:t>
            </a:r>
          </a:p>
        </p:txBody>
      </p:sp>
      <p:sp>
        <p:nvSpPr>
          <p:cNvPr id="5123" name="Rectangle 10"/>
          <p:cNvSpPr/>
          <p:nvPr/>
        </p:nvSpPr>
        <p:spPr>
          <a:xfrm>
            <a:off x="776536" y="4396270"/>
            <a:ext cx="3054350" cy="1913050"/>
          </a:xfrm>
          <a:prstGeom prst="rect">
            <a:avLst/>
          </a:prstGeom>
          <a:noFill/>
          <a:ln w="9525">
            <a:noFill/>
          </a:ln>
        </p:spPr>
        <p:txBody>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buClr>
                <a:srgbClr val="FF0000"/>
              </a:buClr>
              <a:buNone/>
            </a:pPr>
            <a:endParaRPr lang="en-US" altLang="ja-JP" sz="2000" dirty="0">
              <a:latin typeface="Calibri" panose="020F0502020204030204" pitchFamily="34" charset="0"/>
              <a:ea typeface="宋体" panose="02010600030101010101" pitchFamily="2" charset="-122"/>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Huang </a:t>
            </a:r>
            <a:r>
              <a:rPr lang="en-US" altLang="ja-JP" dirty="0" err="1" smtClean="0">
                <a:latin typeface="Times New Roman" pitchFamily="18" charset="0"/>
                <a:ea typeface="宋体" panose="02010600030101010101" pitchFamily="2" charset="-122"/>
                <a:cs typeface="Times New Roman" pitchFamily="18" charset="0"/>
              </a:rPr>
              <a:t>Boyuan</a:t>
            </a:r>
            <a:endParaRPr lang="en-US" altLang="ja-JP" dirty="0" smtClean="0">
              <a:latin typeface="Times New Roman" pitchFamily="18" charset="0"/>
              <a:ea typeface="宋体" panose="02010600030101010101" pitchFamily="2" charset="-122"/>
              <a:cs typeface="Times New Roman" pitchFamily="18" charset="0"/>
            </a:endParaRPr>
          </a:p>
          <a:p>
            <a:pPr marL="0" lvl="0" indent="0" algn="ctr">
              <a:buClr>
                <a:srgbClr val="FF0000"/>
              </a:buClr>
              <a:buNone/>
            </a:pPr>
            <a:r>
              <a:rPr lang="en-US" altLang="ja-JP" dirty="0" smtClean="0">
                <a:latin typeface="Times New Roman" pitchFamily="18" charset="0"/>
                <a:ea typeface="宋体" panose="02010600030101010101" pitchFamily="2" charset="-122"/>
                <a:cs typeface="Times New Roman" pitchFamily="18" charset="0"/>
              </a:rPr>
              <a:t>SEB,SRCB</a:t>
            </a:r>
          </a:p>
          <a:p>
            <a:pPr marL="0" lvl="0" indent="0" algn="ctr">
              <a:buClr>
                <a:srgbClr val="FF0000"/>
              </a:buClr>
              <a:buNone/>
            </a:pPr>
            <a:r>
              <a:rPr lang="en-US" altLang="ja-JP" sz="2000" dirty="0" smtClean="0">
                <a:latin typeface="Times New Roman" pitchFamily="18" charset="0"/>
                <a:ea typeface="宋体" panose="02010600030101010101" pitchFamily="2" charset="-122"/>
                <a:cs typeface="Times New Roman" pitchFamily="18" charset="0"/>
              </a:rPr>
              <a:t>2018-03-13</a:t>
            </a:r>
          </a:p>
          <a:p>
            <a:pPr marL="0" lvl="0" indent="0" algn="ctr">
              <a:buClr>
                <a:srgbClr val="FF0000"/>
              </a:buClr>
              <a:buNone/>
            </a:pPr>
            <a:endParaRPr lang="ja-JP" altLang="en-US" sz="2000" dirty="0">
              <a:latin typeface="Calibri" panose="020F0502020204030204" pitchFamily="34" charset="0"/>
              <a:ea typeface="宋体" panose="02010600030101010101" pitchFamily="2" charset="-122"/>
            </a:endParaRPr>
          </a:p>
        </p:txBody>
      </p:sp>
      <p:sp>
        <p:nvSpPr>
          <p:cNvPr id="5124" name="灯片编号占位符 26"/>
          <p:cNvSpPr txBox="1">
            <a:spLocks noGrp="1"/>
          </p:cNvSpPr>
          <p:nvPr>
            <p:ph type="sldNum" sz="quarter" idx="4"/>
          </p:nvPr>
        </p:nvSpPr>
        <p:spPr>
          <a:xfrm>
            <a:off x="7596188" y="6515100"/>
            <a:ext cx="2311400" cy="365125"/>
          </a:xfrm>
          <a:noFill/>
          <a:ln>
            <a:noFill/>
          </a:ln>
        </p:spPr>
        <p:txBody>
          <a:bodyPr anchor="ctr"/>
          <a:lstStyle/>
          <a:p>
            <a:pPr marL="0" indent="0" algn="r" defTabSz="457200" eaLnBrk="1" hangingPunct="1">
              <a:spcBef>
                <a:spcPct val="0"/>
              </a:spcBef>
              <a:buClr>
                <a:srgbClr val="000000"/>
              </a:buClr>
              <a:buFont typeface="Wingdings" panose="05000000000000000000" pitchFamily="2" charset="2"/>
              <a:buNone/>
            </a:pPr>
            <a:fld id="{9A0DB2DC-4C9A-4742-B13C-FB6460FD3503}" type="slidenum">
              <a:rPr lang="en-GB" altLang="ja-JP" sz="1600" dirty="0">
                <a:solidFill>
                  <a:srgbClr val="262626"/>
                </a:solidFill>
                <a:latin typeface="Calibri" panose="020F0502020204030204" pitchFamily="34" charset="0"/>
                <a:ea typeface="MS PGothic" panose="020B0600070205080204" pitchFamily="34" charset="-128"/>
                <a:cs typeface="+mn-cs"/>
              </a:rPr>
              <a:t>1</a:t>
            </a:fld>
            <a:endParaRPr lang="en-GB" altLang="ja-JP" sz="1600" dirty="0">
              <a:solidFill>
                <a:srgbClr val="262626"/>
              </a:solidFill>
              <a:latin typeface="Calibri" panose="020F0502020204030204" pitchFamily="34" charset="0"/>
              <a:ea typeface="MS PGothic" panose="020B0600070205080204" pitchFamily="34" charset="-128"/>
              <a:cs typeface="+mn-cs"/>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 name="TextBox 2"/>
          <p:cNvSpPr txBox="1"/>
          <p:nvPr/>
        </p:nvSpPr>
        <p:spPr>
          <a:xfrm>
            <a:off x="6521616" y="5405154"/>
            <a:ext cx="1678665" cy="400110"/>
          </a:xfrm>
          <a:prstGeom prst="rect">
            <a:avLst/>
          </a:prstGeom>
          <a:noFill/>
        </p:spPr>
        <p:txBody>
          <a:bodyPr wrap="none" rtlCol="0">
            <a:spAutoFit/>
          </a:bodyPr>
          <a:lstStyle/>
          <a:p>
            <a:r>
              <a:rPr lang="zh-CN" altLang="en-US" sz="2000" dirty="0" smtClean="0"/>
              <a:t>助理研究员</a:t>
            </a:r>
            <a:r>
              <a:rPr lang="en-US" altLang="zh-CN" sz="2000" dirty="0" smtClean="0"/>
              <a:t>III</a:t>
            </a:r>
            <a:endParaRPr lang="zh-CN" altLang="en-US" sz="2000" dirty="0"/>
          </a:p>
        </p:txBody>
      </p:sp>
      <p:sp>
        <p:nvSpPr>
          <p:cNvPr id="8" name="TextBox 7"/>
          <p:cNvSpPr txBox="1"/>
          <p:nvPr/>
        </p:nvSpPr>
        <p:spPr>
          <a:xfrm>
            <a:off x="6720388" y="3892986"/>
            <a:ext cx="1281120" cy="400110"/>
          </a:xfrm>
          <a:prstGeom prst="rect">
            <a:avLst/>
          </a:prstGeom>
          <a:noFill/>
        </p:spPr>
        <p:txBody>
          <a:bodyPr wrap="none" rtlCol="0">
            <a:spAutoFit/>
          </a:bodyPr>
          <a:lstStyle/>
          <a:p>
            <a:r>
              <a:rPr lang="zh-CN" altLang="en-US" sz="2000" dirty="0"/>
              <a:t>副</a:t>
            </a:r>
            <a:r>
              <a:rPr lang="zh-CN" altLang="en-US" sz="2000" dirty="0" smtClean="0"/>
              <a:t>研究员</a:t>
            </a:r>
            <a:r>
              <a:rPr lang="en-US" altLang="zh-CN" sz="2000" dirty="0" smtClean="0"/>
              <a:t>I</a:t>
            </a:r>
            <a:endParaRPr lang="zh-CN" altLang="en-US" sz="2000" dirty="0"/>
          </a:p>
        </p:txBody>
      </p:sp>
      <p:sp>
        <p:nvSpPr>
          <p:cNvPr id="5" name="下箭头 4"/>
          <p:cNvSpPr/>
          <p:nvPr/>
        </p:nvSpPr>
        <p:spPr bwMode="auto">
          <a:xfrm rot="10800000">
            <a:off x="7118633" y="4361244"/>
            <a:ext cx="484632" cy="978408"/>
          </a:xfrm>
          <a:prstGeom prst="downArrow">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Tree>
    <p:extLst>
      <p:ext uri="{BB962C8B-B14F-4D97-AF65-F5344CB8AC3E}">
        <p14:creationId xmlns:p14="http://schemas.microsoft.com/office/powerpoint/2010/main" val="1169254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616174" y="2014954"/>
            <a:ext cx="4629794" cy="52322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800" dirty="0" smtClean="0">
                <a:latin typeface="Times New Roman" pitchFamily="18" charset="0"/>
                <a:cs typeface="Times New Roman" pitchFamily="18" charset="0"/>
              </a:rPr>
              <a:t>Learned from BoZ Project</a:t>
            </a:r>
            <a:r>
              <a:rPr lang="zh-CN" altLang="en-US" sz="2800" dirty="0" smtClean="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9" name="TextBox 3"/>
          <p:cNvSpPr txBox="1"/>
          <p:nvPr/>
        </p:nvSpPr>
        <p:spPr>
          <a:xfrm>
            <a:off x="1352600" y="2815944"/>
            <a:ext cx="7451068" cy="430887"/>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I’ve </a:t>
            </a:r>
            <a:r>
              <a:rPr lang="en-US" altLang="zh-CN" sz="1800" kern="0" dirty="0">
                <a:latin typeface="Times New Roman" pitchFamily="18" charset="0"/>
                <a:cs typeface="Times New Roman" pitchFamily="18" charset="0"/>
              </a:rPr>
              <a:t>learned how a </a:t>
            </a:r>
            <a:r>
              <a:rPr lang="en-US" altLang="zh-CN" sz="2000" kern="0" dirty="0">
                <a:solidFill>
                  <a:srgbClr val="FF0000"/>
                </a:solidFill>
                <a:latin typeface="Times New Roman" pitchFamily="18" charset="0"/>
                <a:cs typeface="Times New Roman" pitchFamily="18" charset="0"/>
              </a:rPr>
              <a:t>project</a:t>
            </a:r>
            <a:r>
              <a:rPr lang="en-US" altLang="zh-CN" sz="1800" kern="0" dirty="0">
                <a:solidFill>
                  <a:srgbClr val="FF0000"/>
                </a:solidFill>
                <a:latin typeface="Times New Roman" pitchFamily="18" charset="0"/>
                <a:cs typeface="Times New Roman" pitchFamily="18" charset="0"/>
              </a:rPr>
              <a:t> was going </a:t>
            </a:r>
            <a:r>
              <a:rPr lang="en-US" altLang="zh-CN" sz="1800" kern="0" dirty="0" smtClean="0">
                <a:latin typeface="Times New Roman" pitchFamily="18" charset="0"/>
                <a:cs typeface="Times New Roman" pitchFamily="18" charset="0"/>
              </a:rPr>
              <a:t>and </a:t>
            </a:r>
            <a:r>
              <a:rPr lang="en-US" altLang="zh-CN" sz="1800" kern="0" dirty="0">
                <a:latin typeface="Times New Roman" pitchFamily="18" charset="0"/>
                <a:cs typeface="Times New Roman" pitchFamily="18" charset="0"/>
              </a:rPr>
              <a:t>how to </a:t>
            </a:r>
            <a:r>
              <a:rPr lang="en-US" altLang="zh-CN" sz="1800" kern="0" dirty="0">
                <a:solidFill>
                  <a:srgbClr val="FF0000"/>
                </a:solidFill>
                <a:latin typeface="Times New Roman" pitchFamily="18" charset="0"/>
                <a:cs typeface="Times New Roman" pitchFamily="18" charset="0"/>
              </a:rPr>
              <a:t>communicate </a:t>
            </a:r>
            <a:r>
              <a:rPr lang="en-US" altLang="zh-CN" sz="1800" kern="0" dirty="0">
                <a:latin typeface="Times New Roman" pitchFamily="18" charset="0"/>
                <a:cs typeface="Times New Roman" pitchFamily="18" charset="0"/>
              </a:rPr>
              <a:t>with </a:t>
            </a:r>
            <a:r>
              <a:rPr lang="en-US" altLang="zh-CN" sz="1800" kern="0" dirty="0" smtClean="0">
                <a:latin typeface="Times New Roman" pitchFamily="18" charset="0"/>
                <a:cs typeface="Times New Roman" pitchFamily="18" charset="0"/>
              </a:rPr>
              <a:t>client;</a:t>
            </a: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10</a:t>
            </a:fld>
            <a:endParaRPr lang="en-GB" altLang="ja-JP" sz="1600" dirty="0">
              <a:solidFill>
                <a:srgbClr val="262626"/>
              </a:solidFill>
              <a:latin typeface="Calibri" panose="020F0502020204030204" pitchFamily="34" charset="0"/>
            </a:endParaRPr>
          </a:p>
        </p:txBody>
      </p:sp>
      <p:sp>
        <p:nvSpPr>
          <p:cNvPr id="8" name="TextBox 3"/>
          <p:cNvSpPr txBox="1"/>
          <p:nvPr/>
        </p:nvSpPr>
        <p:spPr>
          <a:xfrm>
            <a:off x="1352599" y="4421605"/>
            <a:ext cx="7771303" cy="397032"/>
          </a:xfrm>
          <a:prstGeom prst="rect">
            <a:avLst/>
          </a:prstGeom>
          <a:noFill/>
        </p:spPr>
        <p:txBody>
          <a:bodyPr wrap="square" rtlCol="0">
            <a:sp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800" kern="0" dirty="0" smtClean="0">
                <a:latin typeface="Times New Roman" pitchFamily="18" charset="0"/>
                <a:cs typeface="Times New Roman" pitchFamily="18" charset="0"/>
              </a:rPr>
              <a:t>How </a:t>
            </a:r>
            <a:r>
              <a:rPr lang="en-US" altLang="zh-CN" sz="1800" kern="0" dirty="0">
                <a:latin typeface="Times New Roman" pitchFamily="18" charset="0"/>
                <a:cs typeface="Times New Roman" pitchFamily="18" charset="0"/>
              </a:rPr>
              <a:t>to </a:t>
            </a:r>
            <a:r>
              <a:rPr lang="en-US" altLang="zh-CN" sz="1800" kern="0" dirty="0">
                <a:solidFill>
                  <a:srgbClr val="FF0000"/>
                </a:solidFill>
                <a:latin typeface="Times New Roman" pitchFamily="18" charset="0"/>
                <a:cs typeface="Times New Roman" pitchFamily="18" charset="0"/>
              </a:rPr>
              <a:t>manage group members </a:t>
            </a:r>
            <a:r>
              <a:rPr lang="en-US" altLang="zh-CN" sz="1800" kern="0" dirty="0">
                <a:latin typeface="Times New Roman" pitchFamily="18" charset="0"/>
                <a:cs typeface="Times New Roman" pitchFamily="18" charset="0"/>
              </a:rPr>
              <a:t>in a project</a:t>
            </a:r>
            <a:r>
              <a:rPr lang="en-US" altLang="zh-CN" sz="1800" kern="0" dirty="0" smtClean="0">
                <a:latin typeface="Times New Roman" pitchFamily="18" charset="0"/>
                <a:cs typeface="Times New Roman" pitchFamily="18" charset="0"/>
              </a:rPr>
              <a:t>: distribute task to the right person;</a:t>
            </a:r>
            <a:endParaRPr lang="en-US" altLang="zh-CN" sz="1800" kern="0" dirty="0">
              <a:latin typeface="Times New Roman" pitchFamily="18" charset="0"/>
              <a:cs typeface="Times New Roman" pitchFamily="18" charset="0"/>
            </a:endParaRPr>
          </a:p>
        </p:txBody>
      </p:sp>
      <p:sp>
        <p:nvSpPr>
          <p:cNvPr id="2" name="TextBox 1"/>
          <p:cNvSpPr txBox="1"/>
          <p:nvPr/>
        </p:nvSpPr>
        <p:spPr>
          <a:xfrm>
            <a:off x="1928664" y="3356992"/>
            <a:ext cx="6194966" cy="92333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Make sure a project must be </a:t>
            </a:r>
            <a:r>
              <a:rPr lang="en-US" altLang="zh-CN" sz="1800" b="1" dirty="0" smtClean="0">
                <a:solidFill>
                  <a:srgbClr val="FF0000"/>
                </a:solidFill>
                <a:latin typeface="Times New Roman" pitchFamily="18" charset="0"/>
                <a:cs typeface="Times New Roman" pitchFamily="18" charset="0"/>
              </a:rPr>
              <a:t>finished on time</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Every conference or talks must </a:t>
            </a:r>
            <a:r>
              <a:rPr lang="en-US" altLang="zh-CN" sz="1800" b="1" dirty="0" smtClean="0">
                <a:solidFill>
                  <a:srgbClr val="FF0000"/>
                </a:solidFill>
                <a:latin typeface="Times New Roman" pitchFamily="18" charset="0"/>
                <a:cs typeface="Times New Roman" pitchFamily="18" charset="0"/>
              </a:rPr>
              <a:t>be recorded  and confirmed</a:t>
            </a:r>
            <a:r>
              <a:rPr lang="en-US" altLang="zh-CN" sz="1800" dirty="0" smtClean="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Familiar project management of SRCB and Ricoh;</a:t>
            </a:r>
            <a:endParaRPr lang="zh-CN" altLang="en-US" sz="1800" dirty="0">
              <a:latin typeface="Times New Roman" pitchFamily="18" charset="0"/>
              <a:cs typeface="Times New Roman" pitchFamily="18" charset="0"/>
            </a:endParaRPr>
          </a:p>
        </p:txBody>
      </p:sp>
      <p:sp>
        <p:nvSpPr>
          <p:cNvPr id="10" name="TextBox 9"/>
          <p:cNvSpPr txBox="1"/>
          <p:nvPr/>
        </p:nvSpPr>
        <p:spPr>
          <a:xfrm>
            <a:off x="1928664" y="4953942"/>
            <a:ext cx="7416824" cy="923330"/>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sz="1800" b="1" dirty="0">
                <a:solidFill>
                  <a:srgbClr val="FF0000"/>
                </a:solidFill>
                <a:latin typeface="Times New Roman" pitchFamily="18" charset="0"/>
                <a:cs typeface="Times New Roman" pitchFamily="18" charset="0"/>
              </a:rPr>
              <a:t>Important and urgent </a:t>
            </a:r>
            <a:r>
              <a:rPr lang="en-US" altLang="zh-CN" sz="1800" b="1" dirty="0" smtClean="0">
                <a:solidFill>
                  <a:srgbClr val="FF0000"/>
                </a:solidFill>
                <a:latin typeface="Times New Roman" pitchFamily="18" charset="0"/>
                <a:cs typeface="Times New Roman" pitchFamily="18" charset="0"/>
              </a:rPr>
              <a:t>tasks </a:t>
            </a:r>
            <a:r>
              <a:rPr lang="en-US" altLang="zh-CN" sz="1800" dirty="0" smtClean="0">
                <a:latin typeface="Times New Roman" pitchFamily="18" charset="0"/>
                <a:cs typeface="Times New Roman" pitchFamily="18" charset="0"/>
              </a:rPr>
              <a:t>must within someone’s power;</a:t>
            </a:r>
          </a:p>
          <a:p>
            <a:pPr marL="285750" indent="-285750">
              <a:buClr>
                <a:srgbClr val="FF0000"/>
              </a:buClr>
              <a:buFont typeface="Wingdings" pitchFamily="2" charset="2"/>
              <a:buChar char="n"/>
            </a:pPr>
            <a:r>
              <a:rPr lang="en-US" altLang="zh-CN" sz="1800" dirty="0" smtClean="0">
                <a:latin typeface="Times New Roman" pitchFamily="18" charset="0"/>
                <a:cs typeface="Times New Roman" pitchFamily="18" charset="0"/>
              </a:rPr>
              <a:t>Normal tasks are good opportunity to help group members to </a:t>
            </a:r>
            <a:r>
              <a:rPr lang="en-US" altLang="zh-CN" sz="1800" b="1" dirty="0" smtClean="0">
                <a:solidFill>
                  <a:srgbClr val="FF0000"/>
                </a:solidFill>
                <a:latin typeface="Times New Roman" pitchFamily="18" charset="0"/>
                <a:cs typeface="Times New Roman" pitchFamily="18" charset="0"/>
              </a:rPr>
              <a:t>challenge themselves</a:t>
            </a:r>
            <a:r>
              <a:rPr lang="en-US" altLang="zh-CN"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1836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11</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7816891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p:txBody>
          <a:bodyPr/>
          <a:lstStyle/>
          <a:p>
            <a:r>
              <a:rPr lang="en-US" altLang="zh-CN" dirty="0" smtClean="0">
                <a:latin typeface="Times New Roman" pitchFamily="18" charset="0"/>
                <a:cs typeface="Times New Roman" pitchFamily="18" charset="0"/>
              </a:rPr>
              <a:t>Future and Plan</a:t>
            </a:r>
            <a:endParaRPr lang="zh-CN" altLang="en-US" dirty="0">
              <a:latin typeface="Times New Roman" pitchFamily="18" charset="0"/>
              <a:cs typeface="Times New Roman" pitchFamily="18" charset="0"/>
            </a:endParaRPr>
          </a:p>
        </p:txBody>
      </p:sp>
      <p:sp>
        <p:nvSpPr>
          <p:cNvPr id="21" name="MH_SubTitle_4"/>
          <p:cNvSpPr/>
          <p:nvPr>
            <p:custDataLst>
              <p:tags r:id="rId3"/>
            </p:custDataLst>
          </p:nvPr>
        </p:nvSpPr>
        <p:spPr>
          <a:xfrm>
            <a:off x="2662064" y="4211364"/>
            <a:ext cx="2376752" cy="585788"/>
          </a:xfrm>
          <a:prstGeom prst="rect">
            <a:avLst/>
          </a:prstGeom>
          <a:solidFill>
            <a:srgbClr val="17C2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Programmer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2" name="MH_Other_1"/>
          <p:cNvSpPr/>
          <p:nvPr>
            <p:custDataLst>
              <p:tags r:id="rId4"/>
            </p:custDataLst>
          </p:nvPr>
        </p:nvSpPr>
        <p:spPr>
          <a:xfrm>
            <a:off x="2651745" y="3989114"/>
            <a:ext cx="3468819"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2CDB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3" name="MH_SubTitle_3"/>
          <p:cNvSpPr/>
          <p:nvPr>
            <p:custDataLst>
              <p:tags r:id="rId5"/>
            </p:custDataLst>
          </p:nvPr>
        </p:nvSpPr>
        <p:spPr>
          <a:xfrm>
            <a:off x="3743812" y="3409678"/>
            <a:ext cx="2376752" cy="587375"/>
          </a:xfrm>
          <a:prstGeom prst="rect">
            <a:avLst/>
          </a:prstGeom>
          <a:solidFill>
            <a:srgbClr val="A762C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Project Leader</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28" name="MH_Other_2"/>
          <p:cNvSpPr/>
          <p:nvPr>
            <p:custDataLst>
              <p:tags r:id="rId6"/>
            </p:custDataLst>
          </p:nvPr>
        </p:nvSpPr>
        <p:spPr>
          <a:xfrm>
            <a:off x="3742092" y="3189014"/>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BB86D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0" name="MH_SubTitle_2"/>
          <p:cNvSpPr/>
          <p:nvPr>
            <p:custDataLst>
              <p:tags r:id="rId7"/>
            </p:custDataLst>
          </p:nvPr>
        </p:nvSpPr>
        <p:spPr>
          <a:xfrm>
            <a:off x="4853078" y="2603228"/>
            <a:ext cx="2376752" cy="585787"/>
          </a:xfrm>
          <a:prstGeom prst="rect">
            <a:avLst/>
          </a:prstGeom>
          <a:solidFill>
            <a:srgbClr val="0AAE8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r>
              <a:rPr lang="en-US" altLang="zh-CN" sz="2000" dirty="0" smtClean="0">
                <a:solidFill>
                  <a:srgbClr val="FFFFFF"/>
                </a:solidFill>
                <a:latin typeface="Times New Roman" pitchFamily="18" charset="0"/>
                <a:ea typeface="微软雅黑" panose="020B0503020204020204" pitchFamily="34" charset="-122"/>
                <a:cs typeface="Times New Roman" pitchFamily="18" charset="0"/>
              </a:rPr>
              <a:t>Expert</a:t>
            </a:r>
            <a:endParaRPr lang="zh-CN" altLang="en-US" sz="2000" dirty="0">
              <a:solidFill>
                <a:srgbClr val="FFFFFF"/>
              </a:solidFill>
              <a:latin typeface="Times New Roman" pitchFamily="18" charset="0"/>
              <a:ea typeface="微软雅黑" panose="020B0503020204020204" pitchFamily="34" charset="-122"/>
              <a:cs typeface="Times New Roman" pitchFamily="18" charset="0"/>
            </a:endParaRPr>
          </a:p>
        </p:txBody>
      </p:sp>
      <p:sp>
        <p:nvSpPr>
          <p:cNvPr id="31" name="MH_Other_3"/>
          <p:cNvSpPr/>
          <p:nvPr>
            <p:custDataLst>
              <p:tags r:id="rId8"/>
            </p:custDataLst>
          </p:nvPr>
        </p:nvSpPr>
        <p:spPr>
          <a:xfrm>
            <a:off x="4849638" y="2377802"/>
            <a:ext cx="3487738" cy="228600"/>
          </a:xfrm>
          <a:custGeom>
            <a:avLst/>
            <a:gdLst>
              <a:gd name="connsiteX0" fmla="*/ 0 w 3216275"/>
              <a:gd name="connsiteY0" fmla="*/ 212725 h 228600"/>
              <a:gd name="connsiteX1" fmla="*/ 1025525 w 3216275"/>
              <a:gd name="connsiteY1" fmla="*/ 0 h 228600"/>
              <a:gd name="connsiteX2" fmla="*/ 3216275 w 3216275"/>
              <a:gd name="connsiteY2" fmla="*/ 0 h 228600"/>
              <a:gd name="connsiteX3" fmla="*/ 2181225 w 3216275"/>
              <a:gd name="connsiteY3" fmla="*/ 228600 h 228600"/>
              <a:gd name="connsiteX4" fmla="*/ 0 w 3216275"/>
              <a:gd name="connsiteY4" fmla="*/ 212725 h 228600"/>
              <a:gd name="connsiteX0" fmla="*/ 0 w 3219450"/>
              <a:gd name="connsiteY0" fmla="*/ 225425 h 228600"/>
              <a:gd name="connsiteX1" fmla="*/ 1028700 w 3219450"/>
              <a:gd name="connsiteY1" fmla="*/ 0 h 228600"/>
              <a:gd name="connsiteX2" fmla="*/ 3219450 w 3219450"/>
              <a:gd name="connsiteY2" fmla="*/ 0 h 228600"/>
              <a:gd name="connsiteX3" fmla="*/ 2184400 w 3219450"/>
              <a:gd name="connsiteY3" fmla="*/ 228600 h 228600"/>
              <a:gd name="connsiteX4" fmla="*/ 0 w 3219450"/>
              <a:gd name="connsiteY4" fmla="*/ 22542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9450" h="228600">
                <a:moveTo>
                  <a:pt x="0" y="225425"/>
                </a:moveTo>
                <a:lnTo>
                  <a:pt x="1028700" y="0"/>
                </a:lnTo>
                <a:lnTo>
                  <a:pt x="3219450" y="0"/>
                </a:lnTo>
                <a:lnTo>
                  <a:pt x="2184400" y="228600"/>
                </a:lnTo>
                <a:lnTo>
                  <a:pt x="0" y="225425"/>
                </a:lnTo>
                <a:close/>
              </a:path>
            </a:pathLst>
          </a:custGeom>
          <a:solidFill>
            <a:srgbClr val="0DD5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MH_Other_5"/>
          <p:cNvSpPr>
            <a:spLocks/>
          </p:cNvSpPr>
          <p:nvPr>
            <p:custDataLst>
              <p:tags r:id="rId9"/>
            </p:custDataLst>
          </p:nvPr>
        </p:nvSpPr>
        <p:spPr bwMode="auto">
          <a:xfrm>
            <a:off x="3444568" y="1557066"/>
            <a:ext cx="1487620" cy="2439987"/>
          </a:xfrm>
          <a:custGeom>
            <a:avLst/>
            <a:gdLst>
              <a:gd name="T0" fmla="*/ 200691 w 1498331"/>
              <a:gd name="T1" fmla="*/ 158017 h 2662569"/>
              <a:gd name="T2" fmla="*/ 251657 w 1498331"/>
              <a:gd name="T3" fmla="*/ 180454 h 2662569"/>
              <a:gd name="T4" fmla="*/ 414746 w 1498331"/>
              <a:gd name="T5" fmla="*/ 219502 h 2662569"/>
              <a:gd name="T6" fmla="*/ 433932 w 1498331"/>
              <a:gd name="T7" fmla="*/ 294173 h 2662569"/>
              <a:gd name="T8" fmla="*/ 268102 w 1498331"/>
              <a:gd name="T9" fmla="*/ 277047 h 2662569"/>
              <a:gd name="T10" fmla="*/ 270843 w 1498331"/>
              <a:gd name="T11" fmla="*/ 398301 h 2662569"/>
              <a:gd name="T12" fmla="*/ 414060 w 1498331"/>
              <a:gd name="T13" fmla="*/ 432555 h 2662569"/>
              <a:gd name="T14" fmla="*/ 436674 w 1498331"/>
              <a:gd name="T15" fmla="*/ 456530 h 2662569"/>
              <a:gd name="T16" fmla="*/ 441471 w 1498331"/>
              <a:gd name="T17" fmla="*/ 467492 h 2662569"/>
              <a:gd name="T18" fmla="*/ 480530 w 1498331"/>
              <a:gd name="T19" fmla="*/ 608614 h 2662569"/>
              <a:gd name="T20" fmla="*/ 403782 w 1498331"/>
              <a:gd name="T21" fmla="*/ 635330 h 2662569"/>
              <a:gd name="T22" fmla="*/ 366778 w 1498331"/>
              <a:gd name="T23" fmla="*/ 501059 h 2662569"/>
              <a:gd name="T24" fmla="*/ 211226 w 1498331"/>
              <a:gd name="T25" fmla="*/ 468862 h 2662569"/>
              <a:gd name="T26" fmla="*/ 201633 w 1498331"/>
              <a:gd name="T27" fmla="*/ 819610 h 2662569"/>
              <a:gd name="T28" fmla="*/ 122145 w 1498331"/>
              <a:gd name="T29" fmla="*/ 816185 h 2662569"/>
              <a:gd name="T30" fmla="*/ 135164 w 1498331"/>
              <a:gd name="T31" fmla="*/ 414743 h 2662569"/>
              <a:gd name="T32" fmla="*/ 129682 w 1498331"/>
              <a:gd name="T33" fmla="*/ 281841 h 2662569"/>
              <a:gd name="T34" fmla="*/ 79658 w 1498331"/>
              <a:gd name="T35" fmla="*/ 316094 h 2662569"/>
              <a:gd name="T36" fmla="*/ 84455 w 1498331"/>
              <a:gd name="T37" fmla="*/ 408577 h 2662569"/>
              <a:gd name="T38" fmla="*/ 7708 w 1498331"/>
              <a:gd name="T39" fmla="*/ 407893 h 2662569"/>
              <a:gd name="T40" fmla="*/ 22783 w 1498331"/>
              <a:gd name="T41" fmla="*/ 261975 h 2662569"/>
              <a:gd name="T42" fmla="*/ 144758 w 1498331"/>
              <a:gd name="T43" fmla="*/ 179083 h 2662569"/>
              <a:gd name="T44" fmla="*/ 148184 w 1498331"/>
              <a:gd name="T45" fmla="*/ 177713 h 2662569"/>
              <a:gd name="T46" fmla="*/ 200691 w 1498331"/>
              <a:gd name="T47" fmla="*/ 158017 h 2662569"/>
              <a:gd name="T48" fmla="*/ 193341 w 1498331"/>
              <a:gd name="T49" fmla="*/ 520 h 2662569"/>
              <a:gd name="T50" fmla="*/ 258366 w 1498331"/>
              <a:gd name="T51" fmla="*/ 32962 h 2662569"/>
              <a:gd name="T52" fmla="*/ 233668 w 1498331"/>
              <a:gd name="T53" fmla="*/ 122639 h 2662569"/>
              <a:gd name="T54" fmla="*/ 143799 w 1498331"/>
              <a:gd name="T55" fmla="*/ 98677 h 2662569"/>
              <a:gd name="T56" fmla="*/ 168495 w 1498331"/>
              <a:gd name="T57" fmla="*/ 9001 h 2662569"/>
              <a:gd name="T58" fmla="*/ 193341 w 1498331"/>
              <a:gd name="T59" fmla="*/ 520 h 266256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498331" h="2662569">
                <a:moveTo>
                  <a:pt x="623450" y="491368"/>
                </a:moveTo>
                <a:cubicBezTo>
                  <a:pt x="683321" y="492966"/>
                  <a:pt x="742394" y="516399"/>
                  <a:pt x="781776" y="561133"/>
                </a:cubicBezTo>
                <a:cubicBezTo>
                  <a:pt x="935045" y="669775"/>
                  <a:pt x="1096830" y="727292"/>
                  <a:pt x="1288416" y="682557"/>
                </a:cubicBezTo>
                <a:cubicBezTo>
                  <a:pt x="1437428" y="646343"/>
                  <a:pt x="1497033" y="878538"/>
                  <a:pt x="1348021" y="914752"/>
                </a:cubicBezTo>
                <a:cubicBezTo>
                  <a:pt x="1158563" y="959487"/>
                  <a:pt x="990392" y="931794"/>
                  <a:pt x="832865" y="861497"/>
                </a:cubicBezTo>
                <a:cubicBezTo>
                  <a:pt x="832865" y="987180"/>
                  <a:pt x="837123" y="1112864"/>
                  <a:pt x="841380" y="1238548"/>
                </a:cubicBezTo>
                <a:cubicBezTo>
                  <a:pt x="994650" y="1251329"/>
                  <a:pt x="1143662" y="1287543"/>
                  <a:pt x="1286288" y="1345060"/>
                </a:cubicBezTo>
                <a:cubicBezTo>
                  <a:pt x="1326734" y="1359971"/>
                  <a:pt x="1348021" y="1389795"/>
                  <a:pt x="1356536" y="1419618"/>
                </a:cubicBezTo>
                <a:cubicBezTo>
                  <a:pt x="1362922" y="1430269"/>
                  <a:pt x="1367180" y="1440920"/>
                  <a:pt x="1371437" y="1453702"/>
                </a:cubicBezTo>
                <a:cubicBezTo>
                  <a:pt x="1411883" y="1600688"/>
                  <a:pt x="1452329" y="1745544"/>
                  <a:pt x="1492776" y="1892530"/>
                </a:cubicBezTo>
                <a:cubicBezTo>
                  <a:pt x="1537479" y="2048037"/>
                  <a:pt x="1299060" y="2133247"/>
                  <a:pt x="1254356" y="1975609"/>
                </a:cubicBezTo>
                <a:cubicBezTo>
                  <a:pt x="1216039" y="1837144"/>
                  <a:pt x="1177722" y="1696549"/>
                  <a:pt x="1139404" y="1558083"/>
                </a:cubicBezTo>
                <a:cubicBezTo>
                  <a:pt x="1009551" y="1511218"/>
                  <a:pt x="677467" y="1472874"/>
                  <a:pt x="656180" y="1457962"/>
                </a:cubicBezTo>
                <a:cubicBezTo>
                  <a:pt x="639150" y="1756195"/>
                  <a:pt x="664695" y="2284493"/>
                  <a:pt x="626377" y="2548642"/>
                </a:cubicBezTo>
                <a:cubicBezTo>
                  <a:pt x="605090" y="2710540"/>
                  <a:pt x="383701" y="2693498"/>
                  <a:pt x="379443" y="2537991"/>
                </a:cubicBezTo>
                <a:cubicBezTo>
                  <a:pt x="409246" y="2101293"/>
                  <a:pt x="419889" y="1381274"/>
                  <a:pt x="419889" y="1289674"/>
                </a:cubicBezTo>
                <a:cubicBezTo>
                  <a:pt x="415632" y="1274762"/>
                  <a:pt x="404988" y="997832"/>
                  <a:pt x="402860" y="876408"/>
                </a:cubicBezTo>
                <a:cubicBezTo>
                  <a:pt x="351769" y="912622"/>
                  <a:pt x="298551" y="946706"/>
                  <a:pt x="247461" y="982920"/>
                </a:cubicBezTo>
                <a:cubicBezTo>
                  <a:pt x="251719" y="1078780"/>
                  <a:pt x="255976" y="1174641"/>
                  <a:pt x="262362" y="1270502"/>
                </a:cubicBezTo>
                <a:cubicBezTo>
                  <a:pt x="268748" y="1423878"/>
                  <a:pt x="30329" y="1421748"/>
                  <a:pt x="23943" y="1268371"/>
                </a:cubicBezTo>
                <a:cubicBezTo>
                  <a:pt x="17557" y="1144818"/>
                  <a:pt x="-48434" y="897711"/>
                  <a:pt x="70775" y="814631"/>
                </a:cubicBezTo>
                <a:cubicBezTo>
                  <a:pt x="196371" y="729422"/>
                  <a:pt x="324096" y="642082"/>
                  <a:pt x="449692" y="556873"/>
                </a:cubicBezTo>
                <a:cubicBezTo>
                  <a:pt x="453949" y="554743"/>
                  <a:pt x="456078" y="552613"/>
                  <a:pt x="460336" y="552613"/>
                </a:cubicBezTo>
                <a:cubicBezTo>
                  <a:pt x="502910" y="510008"/>
                  <a:pt x="563580" y="489771"/>
                  <a:pt x="623450" y="491368"/>
                </a:cubicBezTo>
                <a:close/>
                <a:moveTo>
                  <a:pt x="600624" y="1615"/>
                </a:moveTo>
                <a:cubicBezTo>
                  <a:pt x="679944" y="-8463"/>
                  <a:pt x="761061" y="29055"/>
                  <a:pt x="802619" y="102495"/>
                </a:cubicBezTo>
                <a:cubicBezTo>
                  <a:pt x="858029" y="200415"/>
                  <a:pt x="823931" y="326008"/>
                  <a:pt x="725897" y="381353"/>
                </a:cubicBezTo>
                <a:cubicBezTo>
                  <a:pt x="627863" y="438828"/>
                  <a:pt x="504256" y="404769"/>
                  <a:pt x="446714" y="306849"/>
                </a:cubicBezTo>
                <a:cubicBezTo>
                  <a:pt x="391304" y="208930"/>
                  <a:pt x="425403" y="83337"/>
                  <a:pt x="523436" y="27991"/>
                </a:cubicBezTo>
                <a:cubicBezTo>
                  <a:pt x="547945" y="13622"/>
                  <a:pt x="574185" y="4974"/>
                  <a:pt x="600624" y="16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3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12</a:t>
            </a:fld>
            <a:endParaRPr lang="en-GB" altLang="ja-JP" sz="1600" dirty="0">
              <a:solidFill>
                <a:srgbClr val="262626"/>
              </a:solidFill>
              <a:latin typeface="Calibri" panose="020F0502020204030204" pitchFamily="34" charset="0"/>
            </a:endParaRPr>
          </a:p>
        </p:txBody>
      </p:sp>
      <p:sp>
        <p:nvSpPr>
          <p:cNvPr id="5" name="TextBox 4"/>
          <p:cNvSpPr txBox="1"/>
          <p:nvPr/>
        </p:nvSpPr>
        <p:spPr>
          <a:xfrm>
            <a:off x="1824063" y="5387380"/>
            <a:ext cx="7903845" cy="1077218"/>
          </a:xfrm>
          <a:prstGeom prst="rect">
            <a:avLst/>
          </a:prstGeom>
          <a:noFill/>
        </p:spPr>
        <p:txBody>
          <a:bodyPr wrap="square" rtlCol="0">
            <a:spAutoFit/>
          </a:bodyPr>
          <a:lstStyle/>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1.Improve </a:t>
            </a:r>
            <a:r>
              <a:rPr lang="en-US" altLang="zh-CN" b="1" dirty="0" smtClean="0">
                <a:solidFill>
                  <a:srgbClr val="FF0000"/>
                </a:solidFill>
                <a:latin typeface="Times New Roman" pitchFamily="18" charset="0"/>
                <a:cs typeface="Times New Roman" pitchFamily="18" charset="0"/>
              </a:rPr>
              <a:t>software skills </a:t>
            </a:r>
            <a:r>
              <a:rPr lang="en-US" altLang="zh-CN" dirty="0" smtClean="0">
                <a:latin typeface="Times New Roman" pitchFamily="18" charset="0"/>
                <a:cs typeface="Times New Roman" pitchFamily="18" charset="0"/>
              </a:rPr>
              <a:t>, especially on the </a:t>
            </a:r>
            <a:r>
              <a:rPr lang="en-US" altLang="zh-CN" b="1" dirty="0" smtClean="0">
                <a:solidFill>
                  <a:srgbClr val="FF0000"/>
                </a:solidFill>
                <a:latin typeface="Times New Roman" pitchFamily="18" charset="0"/>
                <a:cs typeface="Times New Roman" pitchFamily="18" charset="0"/>
              </a:rPr>
              <a:t>video technique</a:t>
            </a:r>
            <a:r>
              <a:rPr lang="en-US" altLang="zh-CN" dirty="0">
                <a:latin typeface="Times New Roman" pitchFamily="18" charset="0"/>
                <a:cs typeface="Times New Roman" pitchFamily="18" charset="0"/>
              </a:rPr>
              <a:t>;</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2.Enlarge my range of </a:t>
            </a:r>
            <a:r>
              <a:rPr lang="en-US" altLang="zh-CN" b="1" dirty="0" smtClean="0">
                <a:solidFill>
                  <a:srgbClr val="FF0000"/>
                </a:solidFill>
                <a:latin typeface="Times New Roman" pitchFamily="18" charset="0"/>
                <a:cs typeface="Times New Roman" pitchFamily="18" charset="0"/>
              </a:rPr>
              <a:t>technique exchange</a:t>
            </a:r>
            <a:r>
              <a:rPr lang="en-US" altLang="zh-CN" dirty="0" smtClean="0">
                <a:latin typeface="Times New Roman" pitchFamily="18" charset="0"/>
                <a:cs typeface="Times New Roman" pitchFamily="18" charset="0"/>
              </a:rPr>
              <a:t>, such as to attend some technical forum;</a:t>
            </a:r>
          </a:p>
          <a:p>
            <a:pPr marL="285750" indent="-285750">
              <a:buClr>
                <a:srgbClr val="FF0000"/>
              </a:buClr>
              <a:buFont typeface="Wingdings" pitchFamily="2" charset="2"/>
              <a:buChar char="n"/>
            </a:pPr>
            <a:r>
              <a:rPr lang="en-US" altLang="zh-CN" dirty="0" smtClean="0">
                <a:latin typeface="Times New Roman" pitchFamily="18" charset="0"/>
                <a:cs typeface="Times New Roman" pitchFamily="18" charset="0"/>
              </a:rPr>
              <a:t>3.Extend </a:t>
            </a:r>
            <a:r>
              <a:rPr lang="en-US" altLang="zh-CN" b="1" dirty="0" smtClean="0">
                <a:solidFill>
                  <a:srgbClr val="FF0000"/>
                </a:solidFill>
                <a:latin typeface="Times New Roman" pitchFamily="18" charset="0"/>
                <a:cs typeface="Times New Roman" pitchFamily="18" charset="0"/>
              </a:rPr>
              <a:t>knowledge system</a:t>
            </a:r>
            <a:r>
              <a:rPr lang="en-US" altLang="zh-CN" dirty="0" smtClean="0">
                <a:latin typeface="Times New Roman" pitchFamily="18" charset="0"/>
                <a:cs typeface="Times New Roman" pitchFamily="18" charset="0"/>
              </a:rPr>
              <a:t>, keep a watchful eye </a:t>
            </a:r>
            <a:r>
              <a:rPr lang="en-US" altLang="zh-CN" b="1" dirty="0" smtClean="0">
                <a:solidFill>
                  <a:srgbClr val="FF0000"/>
                </a:solidFill>
                <a:latin typeface="Times New Roman" pitchFamily="18" charset="0"/>
                <a:cs typeface="Times New Roman" pitchFamily="18" charset="0"/>
              </a:rPr>
              <a:t>on the USE </a:t>
            </a:r>
            <a:r>
              <a:rPr lang="en-US" altLang="zh-CN" dirty="0" smtClean="0">
                <a:latin typeface="Times New Roman" pitchFamily="18" charset="0"/>
                <a:cs typeface="Times New Roman" pitchFamily="18" charset="0"/>
              </a:rPr>
              <a:t>of  some popular tech, such as AI, Video Live, Blockchain and etc.</a:t>
            </a:r>
            <a:endParaRPr lang="zh-CN" altLang="en-US" dirty="0">
              <a:latin typeface="Times New Roman" pitchFamily="18" charset="0"/>
              <a:cs typeface="Times New Roman" pitchFamily="18" charset="0"/>
            </a:endParaRPr>
          </a:p>
        </p:txBody>
      </p:sp>
      <p:sp>
        <p:nvSpPr>
          <p:cNvPr id="6" name="TextBox 5"/>
          <p:cNvSpPr txBox="1"/>
          <p:nvPr/>
        </p:nvSpPr>
        <p:spPr>
          <a:xfrm>
            <a:off x="1501265" y="4929841"/>
            <a:ext cx="971741" cy="400110"/>
          </a:xfrm>
          <a:prstGeom prst="rect">
            <a:avLst/>
          </a:prstGeom>
          <a:noFill/>
        </p:spPr>
        <p:txBody>
          <a:bodyPr wrap="none" rtlCol="0">
            <a:spAutoFit/>
          </a:bodyPr>
          <a:lstStyle/>
          <a:p>
            <a:pPr marL="285750" indent="-285750">
              <a:buClr>
                <a:srgbClr val="FF0000"/>
              </a:buClr>
              <a:buSzPct val="120000"/>
              <a:buFont typeface="Wingdings" pitchFamily="2" charset="2"/>
              <a:buChar char="n"/>
            </a:pPr>
            <a:r>
              <a:rPr lang="en-US" altLang="zh-CN" sz="2000" b="1" dirty="0" smtClean="0">
                <a:latin typeface="Times New Roman" pitchFamily="18" charset="0"/>
                <a:cs typeface="Times New Roman" pitchFamily="18" charset="0"/>
              </a:rPr>
              <a:t>Plan</a:t>
            </a:r>
            <a:endParaRPr lang="zh-CN" altLang="en-US" sz="2000" b="1"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42216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C:\Documents and Settings\0041\デスクトップ\WORKS\2012\ricoh\ロゴ-PPT2000用\RICOH_LOGO.jpg"/>
          <p:cNvPicPr>
            <a:picLocks noChangeAspect="1"/>
          </p:cNvPicPr>
          <p:nvPr/>
        </p:nvPicPr>
        <p:blipFill>
          <a:blip r:embed="rId3"/>
          <a:stretch>
            <a:fillRect/>
          </a:stretch>
        </p:blipFill>
        <p:spPr>
          <a:xfrm>
            <a:off x="3095625" y="1988840"/>
            <a:ext cx="3594100" cy="1144587"/>
          </a:xfrm>
          <a:prstGeom prst="rect">
            <a:avLst/>
          </a:prstGeom>
          <a:noFill/>
          <a:ln w="9525">
            <a:noFill/>
          </a:ln>
        </p:spPr>
      </p:pic>
      <p:sp>
        <p:nvSpPr>
          <p:cNvPr id="40964" name="TextBox 6"/>
          <p:cNvSpPr txBox="1"/>
          <p:nvPr/>
        </p:nvSpPr>
        <p:spPr>
          <a:xfrm>
            <a:off x="4129088" y="4151164"/>
            <a:ext cx="1647825" cy="862012"/>
          </a:xfrm>
          <a:prstGeom prst="rect">
            <a:avLst/>
          </a:prstGeom>
          <a:noFill/>
          <a:ln w="9525">
            <a:noFill/>
          </a:ln>
        </p:spPr>
        <p:txBody>
          <a:bodyPr>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ctr">
              <a:spcBef>
                <a:spcPct val="0"/>
              </a:spcBef>
              <a:buClr>
                <a:srgbClr val="000000"/>
              </a:buClr>
              <a:buNone/>
            </a:pPr>
            <a:r>
              <a:rPr lang="en-US" altLang="zh-CN" sz="5000" b="1" dirty="0">
                <a:solidFill>
                  <a:srgbClr val="0070C0"/>
                </a:solidFill>
                <a:latin typeface="Calibri" panose="020F0502020204030204" pitchFamily="34" charset="0"/>
                <a:ea typeface="宋体" panose="02010600030101010101" pitchFamily="2" charset="-122"/>
              </a:rPr>
              <a:t>Q&amp;A</a:t>
            </a:r>
            <a:endParaRPr lang="zh-CN" altLang="en-US" sz="5000" b="1" dirty="0">
              <a:solidFill>
                <a:srgbClr val="0070C0"/>
              </a:solidFill>
              <a:latin typeface="Calibri" panose="020F0502020204030204" pitchFamily="34" charset="0"/>
              <a:ea typeface="宋体" panose="02010600030101010101" pitchFamily="2" charset="-122"/>
            </a:endParaRPr>
          </a:p>
        </p:txBody>
      </p:sp>
      <p:sp>
        <p:nvSpPr>
          <p:cNvPr id="40965" name="灯片编号占位符 26"/>
          <p:cNvSpPr txBox="1">
            <a:spLocks noGrp="1"/>
          </p:cNvSpPr>
          <p:nvPr>
            <p:ph type="sldNum" sz="quarter" idx="12"/>
          </p:nvPr>
        </p:nvSpPr>
        <p:spPr>
          <a:xfrm>
            <a:off x="7596188" y="6492875"/>
            <a:ext cx="2311400" cy="365125"/>
          </a:xfrm>
          <a:noFill/>
          <a:ln>
            <a:noFill/>
          </a:ln>
        </p:spPr>
        <p:txBody>
          <a:bodyPr anchor="ctr"/>
          <a:lstStyle/>
          <a:p>
            <a:pPr mar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13</a:t>
            </a:fld>
            <a:endParaRPr lang="en-GB" altLang="ja-JP" sz="1600" dirty="0">
              <a:solidFill>
                <a:srgbClr val="262626"/>
              </a:solidFill>
              <a:latin typeface="Calibri" panose="020F0502020204030204" pitchFamily="34" charset="0"/>
            </a:endParaRPr>
          </a:p>
        </p:txBody>
      </p:sp>
      <p:sp>
        <p:nvSpPr>
          <p:cNvPr id="40966"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Tree>
    <p:extLst>
      <p:ext uri="{BB962C8B-B14F-4D97-AF65-F5344CB8AC3E}">
        <p14:creationId xmlns:p14="http://schemas.microsoft.com/office/powerpoint/2010/main" val="1313747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2</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856817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Personal Information</a:t>
            </a:r>
            <a:endParaRPr lang="zh-CN" altLang="en-US" dirty="0" smtClean="0">
              <a:latin typeface="Times New Roman" pitchFamily="18" charset="0"/>
              <a:cs typeface="Times New Roman" pitchFamily="18" charset="0"/>
            </a:endParaRPr>
          </a:p>
        </p:txBody>
      </p:sp>
      <p:sp>
        <p:nvSpPr>
          <p:cNvPr id="20"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3</a:t>
            </a:fld>
            <a:endParaRPr lang="en-GB" altLang="ja-JP" sz="1600" dirty="0">
              <a:solidFill>
                <a:srgbClr val="262626"/>
              </a:solidFill>
              <a:latin typeface="Calibri" panose="020F0502020204030204"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3518568058"/>
              </p:ext>
            </p:extLst>
          </p:nvPr>
        </p:nvGraphicFramePr>
        <p:xfrm>
          <a:off x="1352600" y="2276872"/>
          <a:ext cx="7866904" cy="1280160"/>
        </p:xfrm>
        <a:graphic>
          <a:graphicData uri="http://schemas.openxmlformats.org/drawingml/2006/table">
            <a:tbl>
              <a:tblPr firstRow="1" bandRow="1">
                <a:tableStyleId>{D7AC3CCA-C797-4891-BE02-D94E43425B78}</a:tableStyleId>
              </a:tblPr>
              <a:tblGrid>
                <a:gridCol w="1728192"/>
                <a:gridCol w="1800200"/>
                <a:gridCol w="1944216"/>
                <a:gridCol w="2394296"/>
              </a:tblGrid>
              <a:tr h="370840">
                <a:tc>
                  <a:txBody>
                    <a:bodyPr/>
                    <a:lstStyle/>
                    <a:p>
                      <a:pPr algn="ctr"/>
                      <a:r>
                        <a:rPr lang="en-US" altLang="zh-CN" b="0" dirty="0" smtClean="0">
                          <a:latin typeface="Times New Roman" pitchFamily="18" charset="0"/>
                          <a:cs typeface="Times New Roman" pitchFamily="18" charset="0"/>
                        </a:rPr>
                        <a:t>2005 ~ 2009</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Beihang University</a:t>
                      </a:r>
                      <a:endParaRPr lang="zh-CN" altLang="en-US" b="0"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Bachelor</a:t>
                      </a:r>
                      <a:r>
                        <a:rPr lang="en-US" altLang="zh-CN" b="0" dirty="0" smtClean="0">
                          <a:latin typeface="Times New Roman" pitchFamily="18" charset="0"/>
                          <a:cs typeface="Times New Roman" pitchFamily="18" charset="0"/>
                        </a:rPr>
                        <a:t>’s degree</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Mechanical</a:t>
                      </a:r>
                    </a:p>
                    <a:p>
                      <a:pPr algn="ctr"/>
                      <a:r>
                        <a:rPr lang="en-US" altLang="zh-CN" b="0" dirty="0" smtClean="0">
                          <a:latin typeface="Times New Roman" pitchFamily="18" charset="0"/>
                          <a:cs typeface="Times New Roman" pitchFamily="18" charset="0"/>
                        </a:rPr>
                        <a:t>Engineering</a:t>
                      </a:r>
                      <a:endParaRPr lang="zh-CN" altLang="en-US" b="0" dirty="0">
                        <a:latin typeface="Times New Roman" pitchFamily="18" charset="0"/>
                        <a:cs typeface="Times New Roman" pitchFamily="18" charset="0"/>
                      </a:endParaRPr>
                    </a:p>
                  </a:txBody>
                  <a:tcPr anchor="ctr"/>
                </a:tc>
              </a:tr>
              <a:tr h="370840">
                <a:tc>
                  <a:txBody>
                    <a:bodyPr/>
                    <a:lstStyle/>
                    <a:p>
                      <a:pPr algn="ctr"/>
                      <a:r>
                        <a:rPr lang="en-US" altLang="zh-CN" dirty="0" smtClean="0">
                          <a:latin typeface="Times New Roman" pitchFamily="18" charset="0"/>
                          <a:cs typeface="Times New Roman" pitchFamily="18" charset="0"/>
                        </a:rPr>
                        <a:t>2010 ~ 2013</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Beihang</a:t>
                      </a:r>
                      <a:r>
                        <a:rPr lang="en-US" altLang="zh-CN" baseline="0" dirty="0" smtClean="0">
                          <a:latin typeface="Times New Roman" pitchFamily="18" charset="0"/>
                          <a:cs typeface="Times New Roman" pitchFamily="18" charset="0"/>
                        </a:rPr>
                        <a:t> University</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Maste</a:t>
                      </a:r>
                      <a:r>
                        <a:rPr lang="en-US" altLang="zh-CN" dirty="0" smtClean="0">
                          <a:latin typeface="Times New Roman" pitchFamily="18" charset="0"/>
                          <a:cs typeface="Times New Roman" pitchFamily="18" charset="0"/>
                        </a:rPr>
                        <a:t>r’s degree</a:t>
                      </a:r>
                      <a:endParaRPr lang="zh-CN" altLang="en-US" dirty="0">
                        <a:latin typeface="Times New Roman" pitchFamily="18" charset="0"/>
                        <a:cs typeface="Times New Roman" pitchFamily="18" charset="0"/>
                      </a:endParaRPr>
                    </a:p>
                  </a:txBody>
                  <a:tcPr anchor="ctr"/>
                </a:tc>
                <a:tc>
                  <a:txBody>
                    <a:bodyPr/>
                    <a:lstStyle/>
                    <a:p>
                      <a:pPr algn="ctr"/>
                      <a:r>
                        <a:rPr lang="en-US" altLang="zh-CN" dirty="0" smtClean="0">
                          <a:latin typeface="Times New Roman" pitchFamily="18" charset="0"/>
                          <a:cs typeface="Times New Roman" pitchFamily="18" charset="0"/>
                        </a:rPr>
                        <a:t>Aviation</a:t>
                      </a:r>
                      <a:r>
                        <a:rPr lang="en-US" altLang="zh-CN" baseline="0" dirty="0" smtClean="0">
                          <a:latin typeface="Times New Roman" pitchFamily="18" charset="0"/>
                          <a:cs typeface="Times New Roman" pitchFamily="18" charset="0"/>
                        </a:rPr>
                        <a:t> and aerospace manufacturing</a:t>
                      </a:r>
                      <a:endParaRPr lang="zh-CN" altLang="en-US" dirty="0">
                        <a:latin typeface="Times New Roman" pitchFamily="18" charset="0"/>
                        <a:cs typeface="Times New Roman" pitchFamily="18" charset="0"/>
                      </a:endParaRPr>
                    </a:p>
                  </a:txBody>
                  <a:tcPr anchor="ct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98239618"/>
              </p:ext>
            </p:extLst>
          </p:nvPr>
        </p:nvGraphicFramePr>
        <p:xfrm>
          <a:off x="1352600" y="4365103"/>
          <a:ext cx="7866903" cy="769128"/>
        </p:xfrm>
        <a:graphic>
          <a:graphicData uri="http://schemas.openxmlformats.org/drawingml/2006/table">
            <a:tbl>
              <a:tblPr firstRow="1" bandRow="1">
                <a:tableStyleId>{D7AC3CCA-C797-4891-BE02-D94E43425B78}</a:tableStyleId>
              </a:tblPr>
              <a:tblGrid>
                <a:gridCol w="2622301"/>
                <a:gridCol w="2622301"/>
                <a:gridCol w="2622301"/>
              </a:tblGrid>
              <a:tr h="384564">
                <a:tc>
                  <a:txBody>
                    <a:bodyPr/>
                    <a:lstStyle/>
                    <a:p>
                      <a:pPr algn="ctr"/>
                      <a:r>
                        <a:rPr lang="en-US" altLang="zh-CN" b="0" dirty="0" smtClean="0">
                          <a:latin typeface="Times New Roman" pitchFamily="18" charset="0"/>
                          <a:cs typeface="Times New Roman" pitchFamily="18" charset="0"/>
                        </a:rPr>
                        <a:t>2014 ~ 2015</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CAXA</a:t>
                      </a:r>
                      <a:endParaRPr lang="zh-CN" altLang="en-US" b="0" dirty="0">
                        <a:latin typeface="Times New Roman" pitchFamily="18" charset="0"/>
                        <a:cs typeface="Times New Roman" pitchFamily="18" charset="0"/>
                      </a:endParaRPr>
                    </a:p>
                  </a:txBody>
                  <a:tcPr anchor="ctr"/>
                </a:tc>
                <a:tc>
                  <a:txBody>
                    <a:bodyPr/>
                    <a:lstStyle/>
                    <a:p>
                      <a:pPr algn="ctr"/>
                      <a:r>
                        <a:rPr lang="en-US" altLang="zh-CN" b="0" dirty="0" smtClean="0">
                          <a:latin typeface="Times New Roman" pitchFamily="18" charset="0"/>
                          <a:cs typeface="Times New Roman" pitchFamily="18" charset="0"/>
                        </a:rPr>
                        <a:t>Software Engineer</a:t>
                      </a:r>
                      <a:endParaRPr lang="zh-CN" altLang="en-US" b="0" dirty="0">
                        <a:latin typeface="Times New Roman" pitchFamily="18" charset="0"/>
                        <a:cs typeface="Times New Roman" pitchFamily="18" charset="0"/>
                      </a:endParaRPr>
                    </a:p>
                  </a:txBody>
                  <a:tcPr anchor="ctr"/>
                </a:tc>
              </a:tr>
              <a:tr h="384564">
                <a:tc>
                  <a:txBody>
                    <a:bodyPr/>
                    <a:lstStyle/>
                    <a:p>
                      <a:pPr algn="ctr"/>
                      <a:r>
                        <a:rPr lang="en-US" altLang="zh-CN" dirty="0" smtClean="0">
                          <a:latin typeface="Times New Roman" pitchFamily="18" charset="0"/>
                          <a:cs typeface="Times New Roman" pitchFamily="18" charset="0"/>
                        </a:rPr>
                        <a:t>2015 ~ now</a:t>
                      </a:r>
                      <a:endParaRPr lang="zh-CN" altLang="en-US" dirty="0">
                        <a:latin typeface="Times New Roman" pitchFamily="18" charset="0"/>
                        <a:cs typeface="Times New Roman" pitchFamily="18" charset="0"/>
                      </a:endParaRPr>
                    </a:p>
                  </a:txBody>
                  <a:tcPr anchor="ctr"/>
                </a:tc>
                <a:tc>
                  <a:txBody>
                    <a:bodyPr/>
                    <a:lstStyle/>
                    <a:p>
                      <a:pPr algn="ctr"/>
                      <a:r>
                        <a:rPr lang="en-US" altLang="zh-CN" b="1" dirty="0" smtClean="0">
                          <a:latin typeface="Times New Roman" pitchFamily="18" charset="0"/>
                          <a:cs typeface="Times New Roman" pitchFamily="18" charset="0"/>
                        </a:rPr>
                        <a:t>SRCB</a:t>
                      </a:r>
                      <a:endParaRPr lang="zh-CN" altLang="en-US" b="1"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Times New Roman" pitchFamily="18" charset="0"/>
                          <a:cs typeface="Times New Roman" pitchFamily="18" charset="0"/>
                        </a:rPr>
                        <a:t>Assistant Researcher III</a:t>
                      </a:r>
                      <a:endParaRPr lang="zh-CN" altLang="en-US" dirty="0">
                        <a:latin typeface="Times New Roman" pitchFamily="18" charset="0"/>
                        <a:cs typeface="Times New Roman" pitchFamily="18" charset="0"/>
                      </a:endParaRPr>
                    </a:p>
                  </a:txBody>
                  <a:tcPr anchor="ctr"/>
                </a:tc>
              </a:tr>
            </a:tbl>
          </a:graphicData>
        </a:graphic>
      </p:graphicFrame>
      <p:sp>
        <p:nvSpPr>
          <p:cNvPr id="11" name="TextBox 10"/>
          <p:cNvSpPr txBox="1"/>
          <p:nvPr/>
        </p:nvSpPr>
        <p:spPr>
          <a:xfrm>
            <a:off x="1837917" y="5842613"/>
            <a:ext cx="6230167" cy="400110"/>
          </a:xfrm>
          <a:prstGeom prst="rect">
            <a:avLst/>
          </a:prstGeom>
          <a:noFill/>
        </p:spPr>
        <p:txBody>
          <a:bodyPr wrap="none" rtlCol="0">
            <a:spAutoFit/>
          </a:bodyPr>
          <a:lstStyle/>
          <a:p>
            <a:pPr marL="285750" indent="-285750">
              <a:buClr>
                <a:srgbClr val="FF0000"/>
              </a:buClr>
              <a:buFont typeface="Wingdings" pitchFamily="2" charset="2"/>
              <a:buChar char="n"/>
            </a:pPr>
            <a:r>
              <a:rPr lang="en-US" altLang="zh-CN" sz="2000" b="1" dirty="0" smtClean="0">
                <a:solidFill>
                  <a:srgbClr val="FF0000"/>
                </a:solidFill>
                <a:latin typeface="Times New Roman" pitchFamily="18" charset="0"/>
                <a:cs typeface="Times New Roman" pitchFamily="18" charset="0"/>
              </a:rPr>
              <a:t>Wide rage </a:t>
            </a:r>
            <a:r>
              <a:rPr lang="en-US" altLang="zh-CN" sz="2000" dirty="0" smtClean="0">
                <a:latin typeface="Times New Roman" pitchFamily="18" charset="0"/>
                <a:cs typeface="Times New Roman" pitchFamily="18" charset="0"/>
              </a:rPr>
              <a:t>of knowledge </a:t>
            </a:r>
            <a:r>
              <a:rPr lang="en-US" altLang="zh-CN" sz="2000" b="1" dirty="0" smtClean="0">
                <a:solidFill>
                  <a:srgbClr val="FF0000"/>
                </a:solidFill>
                <a:latin typeface="Times New Roman" pitchFamily="18" charset="0"/>
                <a:cs typeface="Times New Roman" pitchFamily="18" charset="0"/>
              </a:rPr>
              <a:t>to resolve complex problems</a:t>
            </a:r>
            <a:endParaRPr lang="zh-CN" altLang="en-US" sz="2000" b="1" dirty="0">
              <a:solidFill>
                <a:srgbClr val="FF0000"/>
              </a:solidFill>
              <a:latin typeface="Times New Roman" pitchFamily="18" charset="0"/>
              <a:cs typeface="Times New Roman" pitchFamily="18" charset="0"/>
            </a:endParaRPr>
          </a:p>
        </p:txBody>
      </p:sp>
      <p:sp>
        <p:nvSpPr>
          <p:cNvPr id="2" name="TextBox 1"/>
          <p:cNvSpPr txBox="1"/>
          <p:nvPr/>
        </p:nvSpPr>
        <p:spPr>
          <a:xfrm>
            <a:off x="920552" y="1556792"/>
            <a:ext cx="3177473"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Education Experience</a:t>
            </a:r>
            <a:endParaRPr lang="zh-CN" altLang="en-US" sz="2400" dirty="0">
              <a:latin typeface="Times New Roman" pitchFamily="18" charset="0"/>
              <a:cs typeface="Times New Roman" pitchFamily="18" charset="0"/>
            </a:endParaRPr>
          </a:p>
        </p:txBody>
      </p:sp>
      <p:sp>
        <p:nvSpPr>
          <p:cNvPr id="12" name="TextBox 11"/>
          <p:cNvSpPr txBox="1"/>
          <p:nvPr/>
        </p:nvSpPr>
        <p:spPr>
          <a:xfrm>
            <a:off x="920552" y="3717032"/>
            <a:ext cx="3000565"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Working Experience</a:t>
            </a:r>
            <a:endParaRPr lang="zh-CN" altLang="en-US" sz="2400" dirty="0">
              <a:latin typeface="Times New Roman" pitchFamily="18" charset="0"/>
              <a:cs typeface="Times New Roman" pitchFamily="18" charset="0"/>
            </a:endParaRPr>
          </a:p>
        </p:txBody>
      </p:sp>
      <p:sp>
        <p:nvSpPr>
          <p:cNvPr id="13" name="TextBox 12"/>
          <p:cNvSpPr txBox="1"/>
          <p:nvPr/>
        </p:nvSpPr>
        <p:spPr>
          <a:xfrm>
            <a:off x="920552" y="5304383"/>
            <a:ext cx="1616148" cy="461665"/>
          </a:xfrm>
          <a:prstGeom prst="rect">
            <a:avLst/>
          </a:prstGeom>
          <a:noFill/>
        </p:spPr>
        <p:txBody>
          <a:bodyPr wrap="none" rtlCol="0" anchor="ctr">
            <a:spAutoFit/>
          </a:bodyPr>
          <a:lstStyle/>
          <a:p>
            <a:pPr marL="285750" indent="-285750">
              <a:buClr>
                <a:srgbClr val="FF0000"/>
              </a:buClr>
              <a:buFont typeface="Wingdings" pitchFamily="2" charset="2"/>
              <a:buChar char="n"/>
            </a:pPr>
            <a:r>
              <a:rPr lang="en-US" altLang="zh-CN" sz="2400" dirty="0" smtClean="0">
                <a:latin typeface="Times New Roman" pitchFamily="18" charset="0"/>
                <a:cs typeface="Times New Roman" pitchFamily="18" charset="0"/>
              </a:rPr>
              <a:t>Specialty</a:t>
            </a:r>
            <a:endParaRPr lang="zh-CN" altLang="en-US" sz="2400"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3685952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vert="horz" wrap="square" lIns="91440" tIns="45720" rIns="91440" bIns="45720" anchor="t"/>
          <a:lstStyle/>
          <a:p>
            <a:r>
              <a:rPr lang="en-US" altLang="zh-CN" dirty="0">
                <a:latin typeface="Times New Roman" pitchFamily="18" charset="0"/>
                <a:cs typeface="Times New Roman" pitchFamily="18" charset="0"/>
              </a:rPr>
              <a:t>Content</a:t>
            </a:r>
            <a:endParaRPr lang="zh-CN" altLang="en-US" dirty="0">
              <a:latin typeface="Times New Roman" pitchFamily="18" charset="0"/>
              <a:cs typeface="Times New Roman" pitchFamily="18" charset="0"/>
            </a:endParaRPr>
          </a:p>
        </p:txBody>
      </p:sp>
      <p:sp>
        <p:nvSpPr>
          <p:cNvPr id="7171" name="灯片编号占位符 26"/>
          <p:cNvSpPr txBox="1"/>
          <p:nvPr/>
        </p:nvSpPr>
        <p:spPr>
          <a:xfrm>
            <a:off x="7596188" y="6492875"/>
            <a:ext cx="2311400"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4</a:t>
            </a:fld>
            <a:endParaRPr lang="en-GB" altLang="ja-JP" sz="1600" dirty="0">
              <a:solidFill>
                <a:srgbClr val="262626"/>
              </a:solidFill>
              <a:latin typeface="Calibri" panose="020F0502020204030204" pitchFamily="34" charset="0"/>
            </a:endParaRPr>
          </a:p>
        </p:txBody>
      </p:sp>
      <p:sp>
        <p:nvSpPr>
          <p:cNvPr id="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8" name="内容占位符 2"/>
          <p:cNvSpPr txBox="1">
            <a:spLocks/>
          </p:cNvSpPr>
          <p:nvPr/>
        </p:nvSpPr>
        <p:spPr>
          <a:xfrm>
            <a:off x="704528" y="1988840"/>
            <a:ext cx="7219082" cy="3024312"/>
          </a:xfrm>
          <a:prstGeom prst="rect">
            <a:avLst/>
          </a:prstGeom>
          <a:solidFill>
            <a:schemeClr val="bg1"/>
          </a:solidFill>
          <a:ln w="9525">
            <a:solidFill>
              <a:schemeClr val="bg1"/>
            </a:solidFill>
            <a:miter lim="800000"/>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lgn="just">
              <a:lnSpc>
                <a:spcPct val="150000"/>
              </a:lnSpc>
              <a:spcBef>
                <a:spcPts val="550"/>
              </a:spcBef>
              <a:spcAft>
                <a:spcPts val="550"/>
              </a:spcAft>
            </a:pPr>
            <a:r>
              <a:rPr lang="en-US" altLang="zh-CN" dirty="0" smtClean="0">
                <a:latin typeface="Times New Roman" pitchFamily="18" charset="0"/>
                <a:cs typeface="Times New Roman" pitchFamily="18" charset="0"/>
              </a:rPr>
              <a:t>Personal Information</a:t>
            </a:r>
          </a:p>
          <a:p>
            <a:pPr algn="just">
              <a:lnSpc>
                <a:spcPct val="150000"/>
              </a:lnSpc>
              <a:spcBef>
                <a:spcPts val="550"/>
              </a:spcBef>
              <a:spcAft>
                <a:spcPts val="550"/>
              </a:spcAft>
            </a:pPr>
            <a:r>
              <a:rPr lang="en-US" altLang="zh-CN" dirty="0" smtClean="0">
                <a:solidFill>
                  <a:srgbClr val="FF0000"/>
                </a:solidFill>
                <a:latin typeface="Times New Roman" pitchFamily="18" charset="0"/>
                <a:cs typeface="Times New Roman" pitchFamily="18" charset="0"/>
              </a:rPr>
              <a:t>Project involved</a:t>
            </a:r>
          </a:p>
          <a:p>
            <a:pPr algn="just">
              <a:lnSpc>
                <a:spcPct val="150000"/>
              </a:lnSpc>
              <a:spcBef>
                <a:spcPts val="550"/>
              </a:spcBef>
              <a:spcAft>
                <a:spcPts val="550"/>
              </a:spcAft>
            </a:pPr>
            <a:r>
              <a:rPr lang="en-US" altLang="zh-CN" dirty="0" smtClean="0">
                <a:latin typeface="Times New Roman" pitchFamily="18" charset="0"/>
                <a:cs typeface="Times New Roman" pitchFamily="18" charset="0"/>
              </a:rPr>
              <a:t>Future and Plan</a:t>
            </a:r>
          </a:p>
          <a:p>
            <a:pPr algn="just">
              <a:spcBef>
                <a:spcPts val="550"/>
              </a:spcBef>
              <a:spcAft>
                <a:spcPts val="550"/>
              </a:spcAft>
              <a:buFont typeface="Wingdings" panose="05000000000000000000" pitchFamily="2" charset="2"/>
              <a:buNone/>
            </a:pPr>
            <a:endParaRPr lang="en-US" altLang="zh-CN" dirty="0">
              <a:latin typeface="Calibri" panose="020F0502020204030204" pitchFamily="34" charset="0"/>
            </a:endParaRPr>
          </a:p>
        </p:txBody>
      </p:sp>
    </p:spTree>
    <p:extLst>
      <p:ext uri="{BB962C8B-B14F-4D97-AF65-F5344CB8AC3E}">
        <p14:creationId xmlns:p14="http://schemas.microsoft.com/office/powerpoint/2010/main" val="2218422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内容占位符 2"/>
          <p:cNvSpPr txBox="1">
            <a:spLocks/>
          </p:cNvSpPr>
          <p:nvPr/>
        </p:nvSpPr>
        <p:spPr>
          <a:xfrm>
            <a:off x="818864" y="1268760"/>
            <a:ext cx="7219082" cy="994055"/>
          </a:xfrm>
          <a:prstGeom prst="rect">
            <a:avLst/>
          </a:prstGeom>
          <a:solidFill>
            <a:schemeClr val="bg1"/>
          </a:solidFill>
          <a:ln w="9525">
            <a:solidFill>
              <a:schemeClr val="bg1"/>
            </a:solidFill>
            <a:miter lim="800000"/>
          </a:ln>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vl6pPr marL="25146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6pPr>
            <a:lvl7pPr marL="29718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7pPr>
            <a:lvl8pPr marL="34290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8pPr>
            <a:lvl9pPr marL="3886200" indent="-228600" algn="l" rtl="0" eaLnBrk="1" fontAlgn="base" hangingPunct="1">
              <a:spcBef>
                <a:spcPct val="20000"/>
              </a:spcBef>
              <a:spcAft>
                <a:spcPct val="0"/>
              </a:spcAft>
              <a:buClr>
                <a:srgbClr val="808080"/>
              </a:buClr>
              <a:buFont typeface="Wingdings" panose="05000000000000000000" pitchFamily="2" charset="2"/>
              <a:buChar char="Ø"/>
              <a:defRPr kumimoji="1" sz="1600">
                <a:solidFill>
                  <a:schemeClr val="tx1"/>
                </a:solidFill>
                <a:latin typeface="+mn-lt"/>
                <a:ea typeface="+mn-ea"/>
                <a:cs typeface="Arial" panose="020B0604020202020204" pitchFamily="34" charset="0"/>
              </a:defRPr>
            </a:lvl9pPr>
          </a:lstStyle>
          <a:p>
            <a:pPr>
              <a:spcBef>
                <a:spcPts val="550"/>
              </a:spcBef>
              <a:spcAft>
                <a:spcPts val="550"/>
              </a:spcAft>
            </a:pPr>
            <a:r>
              <a:rPr lang="en-US" altLang="zh-CN" sz="1600" b="1" dirty="0">
                <a:solidFill>
                  <a:srgbClr val="FF0000"/>
                </a:solidFill>
                <a:latin typeface="Times New Roman" pitchFamily="18" charset="0"/>
                <a:cs typeface="Times New Roman" pitchFamily="18" charset="0"/>
              </a:rPr>
              <a:t>Main </a:t>
            </a:r>
            <a:r>
              <a:rPr lang="en-US" altLang="zh-CN" sz="1600" dirty="0" smtClean="0">
                <a:latin typeface="Times New Roman" pitchFamily="18" charset="0"/>
                <a:cs typeface="Times New Roman" pitchFamily="18" charset="0"/>
              </a:rPr>
              <a:t>contributor </a:t>
            </a:r>
            <a:r>
              <a:rPr lang="en-US" altLang="zh-CN" sz="1600" dirty="0">
                <a:latin typeface="Times New Roman" pitchFamily="18" charset="0"/>
                <a:cs typeface="Times New Roman" pitchFamily="18" charset="0"/>
              </a:rPr>
              <a:t>in 4 projects</a:t>
            </a:r>
            <a:r>
              <a:rPr lang="en-US" altLang="zh-CN" sz="1600" dirty="0" smtClean="0">
                <a:latin typeface="Times New Roman" pitchFamily="18" charset="0"/>
                <a:cs typeface="Times New Roman" pitchFamily="18" charset="0"/>
              </a:rPr>
              <a:t>;</a:t>
            </a:r>
          </a:p>
          <a:p>
            <a:pPr>
              <a:spcBef>
                <a:spcPts val="550"/>
              </a:spcBef>
              <a:spcAft>
                <a:spcPts val="550"/>
              </a:spcAft>
            </a:pPr>
            <a:r>
              <a:rPr lang="en-US" altLang="zh-CN" sz="1600" dirty="0" smtClean="0">
                <a:latin typeface="Times New Roman" pitchFamily="18" charset="0"/>
                <a:cs typeface="Times New Roman" pitchFamily="18" charset="0"/>
              </a:rPr>
              <a:t>I have been participating </a:t>
            </a:r>
            <a:r>
              <a:rPr lang="en-US" altLang="zh-CN" sz="1600" b="1" dirty="0" smtClean="0">
                <a:solidFill>
                  <a:srgbClr val="FF0000"/>
                </a:solidFill>
                <a:latin typeface="Times New Roman" pitchFamily="18" charset="0"/>
                <a:cs typeface="Times New Roman" pitchFamily="18" charset="0"/>
              </a:rPr>
              <a:t>all projects </a:t>
            </a:r>
            <a:r>
              <a:rPr lang="en-US" altLang="zh-CN" sz="1600" dirty="0" smtClean="0">
                <a:latin typeface="Times New Roman" pitchFamily="18" charset="0"/>
                <a:cs typeface="Times New Roman" pitchFamily="18" charset="0"/>
              </a:rPr>
              <a:t>of  SEB since I joined in SRCB;</a:t>
            </a:r>
          </a:p>
        </p:txBody>
      </p:sp>
      <p:sp>
        <p:nvSpPr>
          <p:cNvPr id="3090" name="MH_PageTitle"/>
          <p:cNvSpPr>
            <a:spLocks noGrp="1"/>
          </p:cNvSpPr>
          <p:nvPr>
            <p:ph type="title"/>
            <p:custDataLst>
              <p:tags r:id="rId2"/>
            </p:custDataLst>
          </p:nvPr>
        </p:nvSpPr>
        <p:spPr/>
        <p:txBody>
          <a:bodyPr/>
          <a:lstStyle/>
          <a:p>
            <a:pPr eaLnBrk="1" hangingPunct="1"/>
            <a:r>
              <a:rPr lang="en-US" altLang="zh-CN" dirty="0" smtClean="0">
                <a:latin typeface="Times New Roman" pitchFamily="18" charset="0"/>
                <a:cs typeface="Times New Roman" pitchFamily="18" charset="0"/>
              </a:rPr>
              <a:t>Project involved</a:t>
            </a:r>
            <a:endParaRPr lang="zh-CN" altLang="en-US" dirty="0" smtClean="0">
              <a:latin typeface="Times New Roman" pitchFamily="18" charset="0"/>
              <a:cs typeface="Times New Roman" pitchFamily="18" charset="0"/>
            </a:endParaRPr>
          </a:p>
        </p:txBody>
      </p:sp>
      <p:sp>
        <p:nvSpPr>
          <p:cNvPr id="25" name="MH_Other_1"/>
          <p:cNvSpPr/>
          <p:nvPr>
            <p:custDataLst>
              <p:tags r:id="rId3"/>
            </p:custDataLst>
          </p:nvPr>
        </p:nvSpPr>
        <p:spPr>
          <a:xfrm>
            <a:off x="431668" y="2551114"/>
            <a:ext cx="9078780" cy="3614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dirty="0"/>
          </a:p>
        </p:txBody>
      </p:sp>
      <p:cxnSp>
        <p:nvCxnSpPr>
          <p:cNvPr id="26" name="MH_Other_2"/>
          <p:cNvCxnSpPr/>
          <p:nvPr>
            <p:custDataLst>
              <p:tags r:id="rId4"/>
            </p:custDataLst>
          </p:nvPr>
        </p:nvCxnSpPr>
        <p:spPr>
          <a:xfrm>
            <a:off x="725752" y="4371975"/>
            <a:ext cx="8435579"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396619" y="3910014"/>
            <a:ext cx="187458" cy="557212"/>
            <a:chOff x="1014921" y="3910014"/>
            <a:chExt cx="187458" cy="557212"/>
          </a:xfrm>
        </p:grpSpPr>
        <p:sp>
          <p:nvSpPr>
            <p:cNvPr id="27" name="MH_Other_3"/>
            <p:cNvSpPr/>
            <p:nvPr>
              <p:custDataLst>
                <p:tags r:id="rId30"/>
              </p:custDataLst>
            </p:nvPr>
          </p:nvSpPr>
          <p:spPr>
            <a:xfrm>
              <a:off x="1014921" y="4292601"/>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28" name="MH_Other_4"/>
            <p:cNvCxnSpPr/>
            <p:nvPr>
              <p:custDataLst>
                <p:tags r:id="rId31"/>
              </p:custDataLst>
            </p:nvPr>
          </p:nvCxnSpPr>
          <p:spPr>
            <a:xfrm flipH="1" flipV="1">
              <a:off x="1108650"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MH_Text_1"/>
          <p:cNvSpPr txBox="1">
            <a:spLocks/>
          </p:cNvSpPr>
          <p:nvPr>
            <p:custDataLst>
              <p:tags r:id="rId5"/>
            </p:custDataLst>
          </p:nvPr>
        </p:nvSpPr>
        <p:spPr bwMode="auto">
          <a:xfrm>
            <a:off x="526318" y="3232026"/>
            <a:ext cx="1928060"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Smart Glasses </a:t>
            </a:r>
            <a:r>
              <a:rPr lang="en-US" altLang="zh-CN" dirty="0">
                <a:latin typeface="Times New Roman" pitchFamily="18" charset="0"/>
                <a:ea typeface="+mn-ea"/>
                <a:cs typeface="Times New Roman" pitchFamily="18" charset="0"/>
              </a:rPr>
              <a:t>C</a:t>
            </a:r>
            <a:r>
              <a:rPr lang="en-US" altLang="zh-CN" dirty="0" smtClean="0">
                <a:latin typeface="Times New Roman" pitchFamily="18" charset="0"/>
                <a:ea typeface="+mn-ea"/>
                <a:cs typeface="Times New Roman" pitchFamily="18" charset="0"/>
              </a:rPr>
              <a:t>oordination System</a:t>
            </a:r>
            <a:endParaRPr lang="zh-CN" altLang="en-US" dirty="0" smtClean="0">
              <a:latin typeface="Times New Roman" pitchFamily="18" charset="0"/>
              <a:ea typeface="+mn-ea"/>
              <a:cs typeface="Times New Roman" pitchFamily="18" charset="0"/>
            </a:endParaRPr>
          </a:p>
        </p:txBody>
      </p:sp>
      <p:grpSp>
        <p:nvGrpSpPr>
          <p:cNvPr id="5" name="组合 4"/>
          <p:cNvGrpSpPr/>
          <p:nvPr/>
        </p:nvGrpSpPr>
        <p:grpSpPr>
          <a:xfrm>
            <a:off x="3665756" y="3910014"/>
            <a:ext cx="189177" cy="557212"/>
            <a:chOff x="3184164" y="3910014"/>
            <a:chExt cx="189177" cy="557212"/>
          </a:xfrm>
        </p:grpSpPr>
        <p:sp>
          <p:nvSpPr>
            <p:cNvPr id="35" name="MH_Other_5"/>
            <p:cNvSpPr/>
            <p:nvPr>
              <p:custDataLst>
                <p:tags r:id="rId2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36" name="MH_Other_6"/>
            <p:cNvCxnSpPr/>
            <p:nvPr>
              <p:custDataLst>
                <p:tags r:id="rId2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MH_Text_3"/>
          <p:cNvSpPr txBox="1">
            <a:spLocks/>
          </p:cNvSpPr>
          <p:nvPr>
            <p:custDataLst>
              <p:tags r:id="rId6"/>
            </p:custDataLst>
          </p:nvPr>
        </p:nvSpPr>
        <p:spPr bwMode="auto">
          <a:xfrm>
            <a:off x="2690047" y="3232026"/>
            <a:ext cx="214059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Kinect2 image mapping and composition</a:t>
            </a:r>
            <a:endParaRPr lang="zh-CN" altLang="en-US" dirty="0" smtClean="0">
              <a:latin typeface="Times New Roman" pitchFamily="18" charset="0"/>
              <a:ea typeface="+mn-ea"/>
              <a:cs typeface="Times New Roman" pitchFamily="18" charset="0"/>
            </a:endParaRPr>
          </a:p>
        </p:txBody>
      </p:sp>
      <p:grpSp>
        <p:nvGrpSpPr>
          <p:cNvPr id="4" name="组合 3"/>
          <p:cNvGrpSpPr/>
          <p:nvPr/>
        </p:nvGrpSpPr>
        <p:grpSpPr>
          <a:xfrm>
            <a:off x="8118814" y="4278314"/>
            <a:ext cx="187458" cy="557212"/>
            <a:chOff x="6490494" y="4278314"/>
            <a:chExt cx="187458" cy="557212"/>
          </a:xfrm>
        </p:grpSpPr>
        <p:sp>
          <p:nvSpPr>
            <p:cNvPr id="55" name="MH_Other_11"/>
            <p:cNvSpPr/>
            <p:nvPr>
              <p:custDataLst>
                <p:tags r:id="rId26"/>
              </p:custDataLst>
            </p:nvPr>
          </p:nvSpPr>
          <p:spPr>
            <a:xfrm flipV="1">
              <a:off x="6490494" y="4278314"/>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6" name="MH_Other_12"/>
            <p:cNvCxnSpPr>
              <a:stCxn id="55" idx="0"/>
            </p:cNvCxnSpPr>
            <p:nvPr>
              <p:custDataLst>
                <p:tags r:id="rId27"/>
              </p:custDataLst>
            </p:nvPr>
          </p:nvCxnSpPr>
          <p:spPr>
            <a:xfrm flipH="1">
              <a:off x="658336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500870" y="4278314"/>
            <a:ext cx="189177" cy="557212"/>
            <a:chOff x="2047165" y="4278314"/>
            <a:chExt cx="189177" cy="557212"/>
          </a:xfrm>
        </p:grpSpPr>
        <p:sp>
          <p:nvSpPr>
            <p:cNvPr id="53" name="MH_Other_9"/>
            <p:cNvSpPr/>
            <p:nvPr>
              <p:custDataLst>
                <p:tags r:id="rId24"/>
              </p:custDataLst>
            </p:nvPr>
          </p:nvSpPr>
          <p:spPr>
            <a:xfrm flipV="1">
              <a:off x="2047165" y="4278314"/>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54" name="MH_Other_10"/>
            <p:cNvCxnSpPr/>
            <p:nvPr>
              <p:custDataLst>
                <p:tags r:id="rId25"/>
              </p:custDataLst>
            </p:nvPr>
          </p:nvCxnSpPr>
          <p:spPr>
            <a:xfrm>
              <a:off x="2141753" y="4452939"/>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2"/>
          <p:cNvSpPr txBox="1">
            <a:spLocks/>
          </p:cNvSpPr>
          <p:nvPr>
            <p:custDataLst>
              <p:tags r:id="rId7"/>
            </p:custDataLst>
          </p:nvPr>
        </p:nvSpPr>
        <p:spPr bwMode="auto">
          <a:xfrm>
            <a:off x="1889153" y="4884074"/>
            <a:ext cx="1412610"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Drug box </a:t>
            </a:r>
          </a:p>
          <a:p>
            <a:pPr algn="ctr" eaLnBrk="1" hangingPunct="1">
              <a:lnSpc>
                <a:spcPct val="110000"/>
              </a:lnSpc>
              <a:defRPr/>
            </a:pPr>
            <a:r>
              <a:rPr lang="en-US" altLang="zh-CN" dirty="0" smtClean="0">
                <a:latin typeface="Times New Roman" pitchFamily="18" charset="0"/>
                <a:ea typeface="+mn-ea"/>
                <a:cs typeface="Times New Roman" pitchFamily="18" charset="0"/>
              </a:rPr>
              <a:t>recognition</a:t>
            </a:r>
            <a:endParaRPr lang="zh-CN" altLang="en-US" dirty="0" smtClean="0">
              <a:latin typeface="Times New Roman" pitchFamily="18" charset="0"/>
              <a:ea typeface="+mn-ea"/>
              <a:cs typeface="Times New Roman" pitchFamily="18" charset="0"/>
            </a:endParaRPr>
          </a:p>
        </p:txBody>
      </p:sp>
      <p:sp>
        <p:nvSpPr>
          <p:cNvPr id="63" name="MH_Text_3"/>
          <p:cNvSpPr txBox="1">
            <a:spLocks/>
          </p:cNvSpPr>
          <p:nvPr>
            <p:custDataLst>
              <p:tags r:id="rId8"/>
            </p:custDataLst>
          </p:nvPr>
        </p:nvSpPr>
        <p:spPr bwMode="auto">
          <a:xfrm>
            <a:off x="5622729" y="4884074"/>
            <a:ext cx="1587013"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SOP Secret Monitor</a:t>
            </a:r>
            <a:endParaRPr lang="zh-CN" altLang="en-US" dirty="0" smtClean="0">
              <a:latin typeface="Times New Roman" pitchFamily="18" charset="0"/>
              <a:ea typeface="+mn-ea"/>
              <a:cs typeface="Times New Roman" pitchFamily="18" charset="0"/>
            </a:endParaRPr>
          </a:p>
        </p:txBody>
      </p:sp>
      <p:sp>
        <p:nvSpPr>
          <p:cNvPr id="64" name="MH_Text_3"/>
          <p:cNvSpPr txBox="1">
            <a:spLocks/>
          </p:cNvSpPr>
          <p:nvPr>
            <p:custDataLst>
              <p:tags r:id="rId9"/>
            </p:custDataLst>
          </p:nvPr>
        </p:nvSpPr>
        <p:spPr bwMode="auto">
          <a:xfrm>
            <a:off x="5046665" y="3232026"/>
            <a:ext cx="1512168" cy="64611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Theta Image Transform SDK</a:t>
            </a:r>
            <a:endParaRPr lang="zh-CN" altLang="en-US" dirty="0" smtClean="0">
              <a:latin typeface="Times New Roman" pitchFamily="18" charset="0"/>
              <a:ea typeface="+mn-ea"/>
              <a:cs typeface="Times New Roman" pitchFamily="18" charset="0"/>
            </a:endParaRPr>
          </a:p>
        </p:txBody>
      </p:sp>
      <p:sp>
        <p:nvSpPr>
          <p:cNvPr id="65" name="MH_Text_3"/>
          <p:cNvSpPr txBox="1">
            <a:spLocks/>
          </p:cNvSpPr>
          <p:nvPr>
            <p:custDataLst>
              <p:tags r:id="rId10"/>
            </p:custDataLst>
          </p:nvPr>
        </p:nvSpPr>
        <p:spPr bwMode="auto">
          <a:xfrm>
            <a:off x="6722254" y="3340951"/>
            <a:ext cx="1204730" cy="42826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BoZ Project</a:t>
            </a:r>
            <a:endParaRPr lang="zh-CN" altLang="en-US" dirty="0" smtClean="0">
              <a:latin typeface="Times New Roman" pitchFamily="18" charset="0"/>
              <a:ea typeface="+mn-ea"/>
              <a:cs typeface="Times New Roman" pitchFamily="18" charset="0"/>
            </a:endParaRPr>
          </a:p>
        </p:txBody>
      </p:sp>
      <p:sp>
        <p:nvSpPr>
          <p:cNvPr id="66" name="MH_Text_3"/>
          <p:cNvSpPr txBox="1">
            <a:spLocks/>
          </p:cNvSpPr>
          <p:nvPr>
            <p:custDataLst>
              <p:tags r:id="rId11"/>
            </p:custDataLst>
          </p:nvPr>
        </p:nvSpPr>
        <p:spPr bwMode="auto">
          <a:xfrm>
            <a:off x="7422929" y="4992999"/>
            <a:ext cx="1579229"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Live Theta</a:t>
            </a:r>
            <a:endParaRPr lang="zh-CN" altLang="en-US" dirty="0" smtClean="0">
              <a:latin typeface="Times New Roman" pitchFamily="18" charset="0"/>
              <a:ea typeface="+mn-ea"/>
              <a:cs typeface="Times New Roman" pitchFamily="18" charset="0"/>
            </a:endParaRPr>
          </a:p>
        </p:txBody>
      </p:sp>
      <p:sp>
        <p:nvSpPr>
          <p:cNvPr id="67" name="MH_Text_3"/>
          <p:cNvSpPr txBox="1">
            <a:spLocks/>
          </p:cNvSpPr>
          <p:nvPr>
            <p:custDataLst>
              <p:tags r:id="rId12"/>
            </p:custDataLst>
          </p:nvPr>
        </p:nvSpPr>
        <p:spPr bwMode="auto">
          <a:xfrm>
            <a:off x="8333235" y="3340951"/>
            <a:ext cx="1084261" cy="428261"/>
          </a:xfrm>
          <a:prstGeom prst="rect">
            <a:avLst/>
          </a:prstGeom>
          <a:ln>
            <a:solidFill>
              <a:schemeClr val="accent3">
                <a:lumMod val="85000"/>
              </a:schemeClr>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RCP</a:t>
            </a:r>
            <a:endParaRPr lang="zh-CN" altLang="en-US" dirty="0" smtClean="0">
              <a:latin typeface="Times New Roman" pitchFamily="18" charset="0"/>
              <a:ea typeface="+mn-ea"/>
              <a:cs typeface="Times New Roman" pitchFamily="18" charset="0"/>
            </a:endParaRPr>
          </a:p>
        </p:txBody>
      </p:sp>
      <p:sp>
        <p:nvSpPr>
          <p:cNvPr id="59" name="MH_Text_3"/>
          <p:cNvSpPr txBox="1">
            <a:spLocks/>
          </p:cNvSpPr>
          <p:nvPr>
            <p:custDataLst>
              <p:tags r:id="rId13"/>
            </p:custDataLst>
          </p:nvPr>
        </p:nvSpPr>
        <p:spPr bwMode="auto">
          <a:xfrm>
            <a:off x="3481539" y="4884074"/>
            <a:ext cx="1962274" cy="646111"/>
          </a:xfrm>
          <a:prstGeom prst="rect">
            <a:avLst/>
          </a:prstGeom>
          <a:ln>
            <a:solidFill>
              <a:srgbClr val="FF0000"/>
            </a:solidFill>
          </a:ln>
          <a:extLst/>
        </p:spPr>
        <p:style>
          <a:lnRef idx="2">
            <a:schemeClr val="accent5"/>
          </a:lnRef>
          <a:fillRef idx="1">
            <a:schemeClr val="lt1"/>
          </a:fillRef>
          <a:effectRef idx="0">
            <a:schemeClr val="accent5"/>
          </a:effectRef>
          <a:fontRef idx="minor">
            <a:schemeClr val="dk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10000"/>
              </a:lnSpc>
              <a:defRPr/>
            </a:pPr>
            <a:r>
              <a:rPr lang="en-US" altLang="zh-CN" dirty="0" smtClean="0">
                <a:latin typeface="Times New Roman" pitchFamily="18" charset="0"/>
                <a:ea typeface="+mn-ea"/>
                <a:cs typeface="Times New Roman" pitchFamily="18" charset="0"/>
              </a:rPr>
              <a:t>RCN Sign &amp; Display APP</a:t>
            </a:r>
            <a:endParaRPr lang="zh-CN" altLang="en-US" dirty="0" smtClean="0">
              <a:latin typeface="Times New Roman" pitchFamily="18" charset="0"/>
              <a:ea typeface="+mn-ea"/>
              <a:cs typeface="Times New Roman" pitchFamily="18" charset="0"/>
            </a:endParaRPr>
          </a:p>
        </p:txBody>
      </p:sp>
      <p:grpSp>
        <p:nvGrpSpPr>
          <p:cNvPr id="2" name="组合 1"/>
          <p:cNvGrpSpPr/>
          <p:nvPr/>
        </p:nvGrpSpPr>
        <p:grpSpPr>
          <a:xfrm>
            <a:off x="4368947" y="4278314"/>
            <a:ext cx="187458" cy="557212"/>
            <a:chOff x="4304928" y="4599980"/>
            <a:chExt cx="187458" cy="557212"/>
          </a:xfrm>
        </p:grpSpPr>
        <p:sp>
          <p:nvSpPr>
            <p:cNvPr id="68" name="MH_Other_11"/>
            <p:cNvSpPr/>
            <p:nvPr>
              <p:custDataLst>
                <p:tags r:id="rId22"/>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69" name="MH_Other_12"/>
            <p:cNvCxnSpPr>
              <a:stCxn id="68" idx="0"/>
            </p:cNvCxnSpPr>
            <p:nvPr>
              <p:custDataLst>
                <p:tags r:id="rId23"/>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322506" y="4278314"/>
            <a:ext cx="187458" cy="557212"/>
            <a:chOff x="4304928" y="4599980"/>
            <a:chExt cx="187458" cy="557212"/>
          </a:xfrm>
        </p:grpSpPr>
        <p:sp>
          <p:nvSpPr>
            <p:cNvPr id="74" name="MH_Other_11"/>
            <p:cNvSpPr/>
            <p:nvPr>
              <p:custDataLst>
                <p:tags r:id="rId20"/>
              </p:custDataLst>
            </p:nvPr>
          </p:nvSpPr>
          <p:spPr>
            <a:xfrm flipV="1">
              <a:off x="4304928" y="4599980"/>
              <a:ext cx="187458"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75" name="MH_Other_12"/>
            <p:cNvCxnSpPr>
              <a:stCxn id="74" idx="0"/>
            </p:cNvCxnSpPr>
            <p:nvPr>
              <p:custDataLst>
                <p:tags r:id="rId21"/>
              </p:custDataLst>
            </p:nvPr>
          </p:nvCxnSpPr>
          <p:spPr>
            <a:xfrm flipH="1">
              <a:off x="4397797" y="4774605"/>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5708161" y="3910014"/>
            <a:ext cx="189177" cy="557212"/>
            <a:chOff x="3184164" y="3910014"/>
            <a:chExt cx="189177" cy="557212"/>
          </a:xfrm>
        </p:grpSpPr>
        <p:sp>
          <p:nvSpPr>
            <p:cNvPr id="83" name="MH_Other_5"/>
            <p:cNvSpPr/>
            <p:nvPr>
              <p:custDataLst>
                <p:tags r:id="rId18"/>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4" name="MH_Other_6"/>
            <p:cNvCxnSpPr/>
            <p:nvPr>
              <p:custDataLst>
                <p:tags r:id="rId19"/>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组合 84"/>
          <p:cNvGrpSpPr/>
          <p:nvPr/>
        </p:nvGrpSpPr>
        <p:grpSpPr>
          <a:xfrm>
            <a:off x="8780777" y="3914665"/>
            <a:ext cx="189177" cy="557212"/>
            <a:chOff x="3184164" y="3910014"/>
            <a:chExt cx="189177" cy="557212"/>
          </a:xfrm>
        </p:grpSpPr>
        <p:sp>
          <p:nvSpPr>
            <p:cNvPr id="86" name="MH_Other_5"/>
            <p:cNvSpPr/>
            <p:nvPr>
              <p:custDataLst>
                <p:tags r:id="rId16"/>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87" name="MH_Other_6"/>
            <p:cNvCxnSpPr/>
            <p:nvPr>
              <p:custDataLst>
                <p:tags r:id="rId17"/>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7230031" y="3910469"/>
            <a:ext cx="189177" cy="557212"/>
            <a:chOff x="3184164" y="3910014"/>
            <a:chExt cx="189177" cy="557212"/>
          </a:xfrm>
        </p:grpSpPr>
        <p:sp>
          <p:nvSpPr>
            <p:cNvPr id="92" name="MH_Other_5"/>
            <p:cNvSpPr/>
            <p:nvPr>
              <p:custDataLst>
                <p:tags r:id="rId14"/>
              </p:custDataLst>
            </p:nvPr>
          </p:nvSpPr>
          <p:spPr>
            <a:xfrm>
              <a:off x="3184164" y="4292601"/>
              <a:ext cx="189177" cy="174625"/>
            </a:xfrm>
            <a:prstGeom prst="ellipse">
              <a:avLst/>
            </a:prstGeom>
            <a:solidFill>
              <a:schemeClr val="accent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fontAlgn="auto" hangingPunct="1">
                <a:spcBef>
                  <a:spcPts val="0"/>
                </a:spcBef>
                <a:spcAft>
                  <a:spcPts val="0"/>
                </a:spcAft>
                <a:defRPr/>
              </a:pPr>
              <a:endParaRPr lang="zh-CN" altLang="en-US"/>
            </a:p>
          </p:txBody>
        </p:sp>
        <p:cxnSp>
          <p:nvCxnSpPr>
            <p:cNvPr id="93" name="MH_Other_6"/>
            <p:cNvCxnSpPr/>
            <p:nvPr>
              <p:custDataLst>
                <p:tags r:id="rId15"/>
              </p:custDataLst>
            </p:nvPr>
          </p:nvCxnSpPr>
          <p:spPr>
            <a:xfrm flipV="1">
              <a:off x="3278752" y="3910014"/>
              <a:ext cx="0" cy="3825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75010" y="4509120"/>
            <a:ext cx="830677" cy="307777"/>
          </a:xfrm>
          <a:prstGeom prst="rect">
            <a:avLst/>
          </a:prstGeom>
          <a:noFill/>
        </p:spPr>
        <p:txBody>
          <a:bodyPr wrap="none" rtlCol="0">
            <a:spAutoFit/>
          </a:bodyPr>
          <a:lstStyle/>
          <a:p>
            <a:r>
              <a:rPr lang="en-US" altLang="zh-CN" sz="1400" dirty="0" smtClean="0"/>
              <a:t>2015/03</a:t>
            </a:r>
            <a:endParaRPr lang="zh-CN" altLang="en-US" sz="1400" dirty="0"/>
          </a:p>
        </p:txBody>
      </p:sp>
      <p:sp>
        <p:nvSpPr>
          <p:cNvPr id="94" name="TextBox 93"/>
          <p:cNvSpPr txBox="1"/>
          <p:nvPr/>
        </p:nvSpPr>
        <p:spPr>
          <a:xfrm>
            <a:off x="2180120" y="3933056"/>
            <a:ext cx="830677" cy="307777"/>
          </a:xfrm>
          <a:prstGeom prst="rect">
            <a:avLst/>
          </a:prstGeom>
          <a:noFill/>
        </p:spPr>
        <p:txBody>
          <a:bodyPr wrap="none" rtlCol="0">
            <a:spAutoFit/>
          </a:bodyPr>
          <a:lstStyle/>
          <a:p>
            <a:r>
              <a:rPr lang="en-US" altLang="zh-CN" sz="1400" dirty="0" smtClean="0"/>
              <a:t>2015/05</a:t>
            </a:r>
            <a:endParaRPr lang="zh-CN" altLang="en-US" sz="1400" dirty="0"/>
          </a:p>
        </p:txBody>
      </p:sp>
      <p:sp>
        <p:nvSpPr>
          <p:cNvPr id="95" name="TextBox 94"/>
          <p:cNvSpPr txBox="1"/>
          <p:nvPr/>
        </p:nvSpPr>
        <p:spPr>
          <a:xfrm>
            <a:off x="3345006" y="4523153"/>
            <a:ext cx="830677" cy="307777"/>
          </a:xfrm>
          <a:prstGeom prst="rect">
            <a:avLst/>
          </a:prstGeom>
          <a:noFill/>
        </p:spPr>
        <p:txBody>
          <a:bodyPr wrap="none" rtlCol="0">
            <a:spAutoFit/>
          </a:bodyPr>
          <a:lstStyle/>
          <a:p>
            <a:r>
              <a:rPr lang="en-US" altLang="zh-CN" sz="1400" dirty="0" smtClean="0"/>
              <a:t>2016/08</a:t>
            </a:r>
            <a:endParaRPr lang="zh-CN" altLang="en-US" sz="1400" dirty="0"/>
          </a:p>
        </p:txBody>
      </p:sp>
      <p:sp>
        <p:nvSpPr>
          <p:cNvPr id="96" name="TextBox 95"/>
          <p:cNvSpPr txBox="1"/>
          <p:nvPr/>
        </p:nvSpPr>
        <p:spPr>
          <a:xfrm>
            <a:off x="4047338" y="3933056"/>
            <a:ext cx="830677" cy="307777"/>
          </a:xfrm>
          <a:prstGeom prst="rect">
            <a:avLst/>
          </a:prstGeom>
          <a:noFill/>
        </p:spPr>
        <p:txBody>
          <a:bodyPr wrap="none" rtlCol="0">
            <a:spAutoFit/>
          </a:bodyPr>
          <a:lstStyle/>
          <a:p>
            <a:r>
              <a:rPr lang="en-US" altLang="zh-CN" sz="1400" dirty="0" smtClean="0"/>
              <a:t>2017/03</a:t>
            </a:r>
            <a:endParaRPr lang="zh-CN" altLang="en-US" sz="1400" dirty="0"/>
          </a:p>
        </p:txBody>
      </p:sp>
      <p:sp>
        <p:nvSpPr>
          <p:cNvPr id="97" name="TextBox 96"/>
          <p:cNvSpPr txBox="1"/>
          <p:nvPr/>
        </p:nvSpPr>
        <p:spPr>
          <a:xfrm>
            <a:off x="5387411" y="4527749"/>
            <a:ext cx="830677" cy="307777"/>
          </a:xfrm>
          <a:prstGeom prst="rect">
            <a:avLst/>
          </a:prstGeom>
          <a:noFill/>
        </p:spPr>
        <p:txBody>
          <a:bodyPr wrap="none" rtlCol="0">
            <a:spAutoFit/>
          </a:bodyPr>
          <a:lstStyle/>
          <a:p>
            <a:r>
              <a:rPr lang="en-US" altLang="zh-CN" sz="1400" dirty="0" smtClean="0"/>
              <a:t>2017/05</a:t>
            </a:r>
            <a:endParaRPr lang="zh-CN" altLang="en-US" sz="1400" dirty="0"/>
          </a:p>
        </p:txBody>
      </p:sp>
      <p:sp>
        <p:nvSpPr>
          <p:cNvPr id="98" name="TextBox 97"/>
          <p:cNvSpPr txBox="1"/>
          <p:nvPr/>
        </p:nvSpPr>
        <p:spPr>
          <a:xfrm>
            <a:off x="6000897" y="3895162"/>
            <a:ext cx="830677" cy="307777"/>
          </a:xfrm>
          <a:prstGeom prst="rect">
            <a:avLst/>
          </a:prstGeom>
          <a:noFill/>
        </p:spPr>
        <p:txBody>
          <a:bodyPr wrap="none" rtlCol="0">
            <a:spAutoFit/>
          </a:bodyPr>
          <a:lstStyle/>
          <a:p>
            <a:r>
              <a:rPr lang="en-US" altLang="zh-CN" sz="1400" dirty="0" smtClean="0"/>
              <a:t>2017/07</a:t>
            </a:r>
            <a:endParaRPr lang="zh-CN" altLang="en-US" sz="1400" dirty="0"/>
          </a:p>
        </p:txBody>
      </p:sp>
      <p:sp>
        <p:nvSpPr>
          <p:cNvPr id="99" name="TextBox 98"/>
          <p:cNvSpPr txBox="1"/>
          <p:nvPr/>
        </p:nvSpPr>
        <p:spPr>
          <a:xfrm>
            <a:off x="6909281" y="4490343"/>
            <a:ext cx="830677" cy="307777"/>
          </a:xfrm>
          <a:prstGeom prst="rect">
            <a:avLst/>
          </a:prstGeom>
          <a:noFill/>
        </p:spPr>
        <p:txBody>
          <a:bodyPr wrap="none" rtlCol="0">
            <a:spAutoFit/>
          </a:bodyPr>
          <a:lstStyle/>
          <a:p>
            <a:r>
              <a:rPr lang="en-US" altLang="zh-CN" sz="1400" dirty="0" smtClean="0"/>
              <a:t>2017/08</a:t>
            </a:r>
            <a:endParaRPr lang="zh-CN" altLang="en-US" sz="1400" dirty="0"/>
          </a:p>
        </p:txBody>
      </p:sp>
      <p:sp>
        <p:nvSpPr>
          <p:cNvPr id="100" name="TextBox 99"/>
          <p:cNvSpPr txBox="1"/>
          <p:nvPr/>
        </p:nvSpPr>
        <p:spPr>
          <a:xfrm>
            <a:off x="7797205" y="3880312"/>
            <a:ext cx="830677" cy="307777"/>
          </a:xfrm>
          <a:prstGeom prst="rect">
            <a:avLst/>
          </a:prstGeom>
          <a:noFill/>
        </p:spPr>
        <p:txBody>
          <a:bodyPr wrap="none" rtlCol="0">
            <a:spAutoFit/>
          </a:bodyPr>
          <a:lstStyle/>
          <a:p>
            <a:r>
              <a:rPr lang="en-US" altLang="zh-CN" sz="1400" dirty="0" smtClean="0"/>
              <a:t>2017/10</a:t>
            </a:r>
            <a:endParaRPr lang="zh-CN" altLang="en-US" sz="1400" dirty="0"/>
          </a:p>
        </p:txBody>
      </p:sp>
      <p:sp>
        <p:nvSpPr>
          <p:cNvPr id="101" name="TextBox 100"/>
          <p:cNvSpPr txBox="1"/>
          <p:nvPr/>
        </p:nvSpPr>
        <p:spPr>
          <a:xfrm>
            <a:off x="8460027" y="4591779"/>
            <a:ext cx="830677" cy="307777"/>
          </a:xfrm>
          <a:prstGeom prst="rect">
            <a:avLst/>
          </a:prstGeom>
          <a:noFill/>
        </p:spPr>
        <p:txBody>
          <a:bodyPr wrap="none" rtlCol="0">
            <a:spAutoFit/>
          </a:bodyPr>
          <a:lstStyle/>
          <a:p>
            <a:r>
              <a:rPr lang="en-US" altLang="zh-CN" sz="1400" dirty="0" smtClean="0"/>
              <a:t>2017/12</a:t>
            </a:r>
            <a:endParaRPr lang="zh-CN" altLang="en-US" sz="1400" dirty="0"/>
          </a:p>
        </p:txBody>
      </p:sp>
      <p:sp>
        <p:nvSpPr>
          <p:cNvPr id="5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5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5</a:t>
            </a:fld>
            <a:endParaRPr lang="en-GB" altLang="ja-JP" sz="1600" dirty="0">
              <a:solidFill>
                <a:srgbClr val="262626"/>
              </a:solidFill>
              <a:latin typeface="Calibri" panose="020F0502020204030204" pitchFamily="34" charset="0"/>
            </a:endParaRPr>
          </a:p>
        </p:txBody>
      </p:sp>
      <p:sp>
        <p:nvSpPr>
          <p:cNvPr id="3" name="七角星 2"/>
          <p:cNvSpPr/>
          <p:nvPr/>
        </p:nvSpPr>
        <p:spPr bwMode="auto">
          <a:xfrm>
            <a:off x="1727677" y="5510050"/>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b="1" dirty="0" err="1"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.net</a:t>
            </a: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 Advanced UI</a:t>
            </a:r>
          </a:p>
          <a:p>
            <a:pPr algn="ct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Databases</a:t>
            </a:r>
            <a:endParaRPr lang="zh-CN" altLang="en-US" b="1"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1" name="七角星 60"/>
          <p:cNvSpPr/>
          <p:nvPr/>
        </p:nvSpPr>
        <p:spPr bwMode="auto">
          <a:xfrm>
            <a:off x="3854933" y="5554256"/>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System</a:t>
            </a:r>
          </a:p>
          <a:p>
            <a:pPr algn="ct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b="1"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62" name="七角星 61"/>
          <p:cNvSpPr/>
          <p:nvPr/>
        </p:nvSpPr>
        <p:spPr bwMode="auto">
          <a:xfrm>
            <a:off x="2950571"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Inter Progresses</a:t>
            </a:r>
          </a:p>
          <a:p>
            <a:pPr algn="ct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Communication</a:t>
            </a:r>
            <a:endParaRPr lang="zh-CN" altLang="en-US" b="1"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70" name="七角星 69"/>
          <p:cNvSpPr/>
          <p:nvPr/>
        </p:nvSpPr>
        <p:spPr bwMode="auto">
          <a:xfrm>
            <a:off x="6527566" y="2043413"/>
            <a:ext cx="1605834" cy="1311602"/>
          </a:xfrm>
          <a:prstGeom prst="star7">
            <a:avLst/>
          </a:prstGeom>
          <a:solidFill>
            <a:srgbClr val="FF000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Web Front End</a:t>
            </a:r>
          </a:p>
          <a:p>
            <a:pPr algn="ct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&amp;</a:t>
            </a:r>
          </a:p>
          <a:p>
            <a:pPr algn="ctr"/>
            <a:r>
              <a:rPr lang="en-US" altLang="zh-CN" b="1"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Project Leading</a:t>
            </a:r>
            <a:endParaRPr lang="zh-CN" altLang="en-US" b="1"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Tree>
    <p:custDataLst>
      <p:tags r:id="rId1"/>
    </p:custDataLst>
    <p:extLst>
      <p:ext uri="{BB962C8B-B14F-4D97-AF65-F5344CB8AC3E}">
        <p14:creationId xmlns:p14="http://schemas.microsoft.com/office/powerpoint/2010/main" val="3108725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格式工厂drugboxUI.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4"/>
          <a:stretch>
            <a:fillRect/>
          </a:stretch>
        </p:blipFill>
        <p:spPr>
          <a:xfrm>
            <a:off x="4614800" y="1669852"/>
            <a:ext cx="4869498" cy="2479228"/>
          </a:xfrm>
          <a:prstGeom prst="rect">
            <a:avLst/>
          </a:prstGeom>
        </p:spPr>
      </p:pic>
      <p:sp>
        <p:nvSpPr>
          <p:cNvPr id="2050" name="MH_PageTitle"/>
          <p:cNvSpPr>
            <a:spLocks noGrp="1"/>
          </p:cNvSpPr>
          <p:nvPr>
            <p:ph type="title"/>
            <p:custDataLst>
              <p:tags r:id="rId4"/>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33795" name="MH_SubTitle_1"/>
          <p:cNvSpPr txBox="1">
            <a:spLocks noChangeArrowheads="1"/>
          </p:cNvSpPr>
          <p:nvPr>
            <p:custDataLst>
              <p:tags r:id="rId5"/>
            </p:custDataLst>
          </p:nvPr>
        </p:nvSpPr>
        <p:spPr bwMode="auto">
          <a:xfrm>
            <a:off x="1499344" y="2204864"/>
            <a:ext cx="294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Implement advanced UI </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2052" name="MH_Other_1"/>
          <p:cNvSpPr>
            <a:spLocks noEditPoints="1"/>
          </p:cNvSpPr>
          <p:nvPr>
            <p:custDataLst>
              <p:tags r:id="rId6"/>
            </p:custDataLst>
          </p:nvPr>
        </p:nvSpPr>
        <p:spPr bwMode="auto">
          <a:xfrm>
            <a:off x="981688"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33797" name="MH_SubTitle_2"/>
          <p:cNvSpPr txBox="1">
            <a:spLocks noChangeArrowheads="1"/>
          </p:cNvSpPr>
          <p:nvPr>
            <p:custDataLst>
              <p:tags r:id="rId7"/>
            </p:custDataLst>
          </p:nvPr>
        </p:nvSpPr>
        <p:spPr bwMode="auto">
          <a:xfrm>
            <a:off x="1489026"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75000"/>
                  </a:schemeClr>
                </a:solidFill>
                <a:latin typeface="Times New Roman" pitchFamily="18" charset="0"/>
                <a:ea typeface="+mn-ea"/>
                <a:cs typeface="Times New Roman" pitchFamily="18" charset="0"/>
              </a:rPr>
              <a:t>Database Module</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2054" name="MH_Other_2"/>
          <p:cNvSpPr>
            <a:spLocks noEditPoints="1"/>
          </p:cNvSpPr>
          <p:nvPr>
            <p:custDataLst>
              <p:tags r:id="rId8"/>
            </p:custDataLst>
          </p:nvPr>
        </p:nvSpPr>
        <p:spPr bwMode="auto">
          <a:xfrm>
            <a:off x="981688"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33801" name="MH_SubTitle_4"/>
          <p:cNvSpPr txBox="1">
            <a:spLocks noChangeArrowheads="1"/>
          </p:cNvSpPr>
          <p:nvPr>
            <p:custDataLst>
              <p:tags r:id="rId9"/>
            </p:custDataLst>
          </p:nvPr>
        </p:nvSpPr>
        <p:spPr bwMode="auto">
          <a:xfrm>
            <a:off x="1489026" y="5085184"/>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mn-lt"/>
                <a:ea typeface="+mn-ea"/>
              </a:rPr>
              <a:t>Data </a:t>
            </a:r>
            <a:r>
              <a:rPr lang="en-US" altLang="zh-CN" sz="2000" b="1" dirty="0">
                <a:solidFill>
                  <a:schemeClr val="accent2">
                    <a:lumMod val="50000"/>
                  </a:schemeClr>
                </a:solidFill>
                <a:latin typeface="+mn-lt"/>
                <a:ea typeface="+mn-ea"/>
              </a:rPr>
              <a:t>flow </a:t>
            </a:r>
            <a:r>
              <a:rPr lang="en-US" altLang="zh-CN" sz="2000" b="1" dirty="0" smtClean="0">
                <a:solidFill>
                  <a:schemeClr val="accent2">
                    <a:lumMod val="50000"/>
                  </a:schemeClr>
                </a:solidFill>
                <a:latin typeface="+mn-lt"/>
                <a:ea typeface="+mn-ea"/>
              </a:rPr>
              <a:t>Optimize</a:t>
            </a:r>
            <a:endParaRPr lang="zh-CN" altLang="en-US" sz="2000" b="1" dirty="0" smtClean="0">
              <a:solidFill>
                <a:schemeClr val="accent2">
                  <a:lumMod val="50000"/>
                </a:schemeClr>
              </a:solidFill>
              <a:latin typeface="+mn-lt"/>
              <a:ea typeface="+mn-ea"/>
            </a:endParaRPr>
          </a:p>
        </p:txBody>
      </p:sp>
      <p:sp>
        <p:nvSpPr>
          <p:cNvPr id="33802" name="MH_Other_4"/>
          <p:cNvSpPr>
            <a:spLocks noEditPoints="1"/>
          </p:cNvSpPr>
          <p:nvPr>
            <p:custDataLst>
              <p:tags r:id="rId10"/>
            </p:custDataLst>
          </p:nvPr>
        </p:nvSpPr>
        <p:spPr bwMode="auto">
          <a:xfrm>
            <a:off x="981688" y="5165353"/>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16" name="MH_Other_5"/>
          <p:cNvSpPr/>
          <p:nvPr>
            <p:custDataLst>
              <p:tags r:id="rId11"/>
            </p:custDataLst>
          </p:nvPr>
        </p:nvSpPr>
        <p:spPr>
          <a:xfrm rot="16200000">
            <a:off x="2096387"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6233056"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Drug </a:t>
            </a:r>
            <a:r>
              <a:rPr lang="en-US" altLang="zh-CN" sz="2800" dirty="0">
                <a:latin typeface="Times New Roman" pitchFamily="18" charset="0"/>
                <a:cs typeface="Times New Roman" pitchFamily="18" charset="0"/>
              </a:rPr>
              <a:t>box </a:t>
            </a:r>
            <a:r>
              <a:rPr lang="en-US" altLang="zh-CN" sz="2800" dirty="0" smtClean="0">
                <a:latin typeface="Times New Roman" pitchFamily="18" charset="0"/>
                <a:cs typeface="Times New Roman" pitchFamily="18" charset="0"/>
              </a:rPr>
              <a:t>recognition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1499344" y="270892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Multiple </a:t>
            </a:r>
            <a:r>
              <a:rPr lang="en-US" altLang="zh-CN" dirty="0"/>
              <a:t>Select </a:t>
            </a:r>
            <a:endParaRPr lang="en-US" altLang="zh-CN" dirty="0" smtClean="0"/>
          </a:p>
          <a:p>
            <a:pPr marL="285750" indent="-285750">
              <a:lnSpc>
                <a:spcPct val="150000"/>
              </a:lnSpc>
              <a:buClr>
                <a:srgbClr val="FF0000"/>
              </a:buClr>
              <a:buFont typeface="Wingdings" pitchFamily="2" charset="2"/>
              <a:buChar char="n"/>
            </a:pPr>
            <a:r>
              <a:rPr lang="en-US" altLang="zh-CN" dirty="0"/>
              <a:t>Drag </a:t>
            </a:r>
            <a:r>
              <a:rPr lang="en-US" altLang="zh-CN" dirty="0" smtClean="0"/>
              <a:t>images between controls </a:t>
            </a:r>
            <a:endParaRPr lang="zh-CN" altLang="en-US" dirty="0"/>
          </a:p>
        </p:txBody>
      </p:sp>
      <p:sp>
        <p:nvSpPr>
          <p:cNvPr id="23" name="TextBox 22"/>
          <p:cNvSpPr txBox="1"/>
          <p:nvPr/>
        </p:nvSpPr>
        <p:spPr>
          <a:xfrm>
            <a:off x="1489026" y="4149080"/>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Basic </a:t>
            </a:r>
            <a:r>
              <a:rPr lang="en-US" altLang="zh-CN" dirty="0"/>
              <a:t>Function </a:t>
            </a:r>
            <a:endParaRPr lang="en-US" altLang="zh-CN" dirty="0" smtClean="0"/>
          </a:p>
          <a:p>
            <a:pPr marL="285750" indent="-285750">
              <a:lnSpc>
                <a:spcPct val="150000"/>
              </a:lnSpc>
              <a:buClr>
                <a:srgbClr val="FF0000"/>
              </a:buClr>
              <a:buFont typeface="Wingdings" pitchFamily="2" charset="2"/>
              <a:buChar char="n"/>
            </a:pPr>
            <a:r>
              <a:rPr lang="en-US" altLang="zh-CN" dirty="0" smtClean="0"/>
              <a:t>Data Batch import</a:t>
            </a:r>
          </a:p>
          <a:p>
            <a:pPr marL="285750" indent="-285750">
              <a:lnSpc>
                <a:spcPct val="150000"/>
              </a:lnSpc>
              <a:buClr>
                <a:srgbClr val="FF0000"/>
              </a:buClr>
              <a:buFont typeface="Wingdings" pitchFamily="2" charset="2"/>
              <a:buChar char="n"/>
            </a:pPr>
            <a:r>
              <a:rPr lang="en-US" altLang="zh-CN" dirty="0"/>
              <a:t>Connection pool</a:t>
            </a:r>
            <a:endParaRPr lang="zh-CN" altLang="en-US" dirty="0"/>
          </a:p>
        </p:txBody>
      </p:sp>
      <p:sp>
        <p:nvSpPr>
          <p:cNvPr id="24" name="TextBox 23"/>
          <p:cNvSpPr txBox="1"/>
          <p:nvPr/>
        </p:nvSpPr>
        <p:spPr>
          <a:xfrm>
            <a:off x="1489026" y="5603129"/>
            <a:ext cx="2445544"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t>Temporary </a:t>
            </a:r>
            <a:r>
              <a:rPr lang="en-US" altLang="zh-CN" dirty="0"/>
              <a:t>file </a:t>
            </a:r>
            <a:endParaRPr lang="en-US" altLang="zh-CN" dirty="0" smtClean="0"/>
          </a:p>
          <a:p>
            <a:pPr marL="285750" indent="-285750">
              <a:lnSpc>
                <a:spcPct val="150000"/>
              </a:lnSpc>
              <a:buClr>
                <a:srgbClr val="FF0000"/>
              </a:buClr>
              <a:buFont typeface="Wingdings" pitchFamily="2" charset="2"/>
              <a:buChar char="n"/>
            </a:pPr>
            <a:r>
              <a:rPr lang="en-US" altLang="zh-CN" dirty="0" smtClean="0"/>
              <a:t>Memory </a:t>
            </a:r>
            <a:r>
              <a:rPr lang="en-US" altLang="zh-CN" dirty="0"/>
              <a:t>usage from 1GB -&gt;200MB</a:t>
            </a:r>
            <a:endParaRPr lang="zh-CN" altLang="en-US" dirty="0"/>
          </a:p>
        </p:txBody>
      </p:sp>
      <p:sp>
        <p:nvSpPr>
          <p:cNvPr id="1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19" name="Image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8944" y="4342852"/>
            <a:ext cx="2512439" cy="190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Image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25996" y="4530975"/>
            <a:ext cx="2551540" cy="1527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6</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01161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2183925" y="4359410"/>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954107"/>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Kinect2 </a:t>
            </a:r>
            <a:r>
              <a:rPr lang="en-US" altLang="zh-CN" sz="2800" dirty="0">
                <a:latin typeface="Times New Roman" pitchFamily="18" charset="0"/>
                <a:cs typeface="Times New Roman" pitchFamily="18" charset="0"/>
              </a:rPr>
              <a:t>image mapping </a:t>
            </a:r>
            <a:r>
              <a:rPr lang="en-US" altLang="zh-CN" sz="2800" dirty="0" smtClean="0">
                <a:latin typeface="Times New Roman" pitchFamily="18" charset="0"/>
                <a:cs typeface="Times New Roman" pitchFamily="18" charset="0"/>
              </a:rPr>
              <a:t>and composition</a:t>
            </a:r>
            <a:endParaRPr lang="en-US" altLang="zh-CN" sz="2800" dirty="0">
              <a:latin typeface="Times New Roman" pitchFamily="18" charset="0"/>
              <a:cs typeface="Times New Roman" pitchFamily="18" charset="0"/>
            </a:endParaRPr>
          </a:p>
          <a:p>
            <a:endParaRPr lang="zh-CN" altLang="en-US" sz="2800" dirty="0">
              <a:latin typeface="Times New Roman" pitchFamily="18" charset="0"/>
              <a:cs typeface="Times New Roman" pitchFamily="18" charset="0"/>
            </a:endParaRPr>
          </a:p>
        </p:txBody>
      </p:sp>
      <p:sp>
        <p:nvSpPr>
          <p:cNvPr id="18"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7" name="TextBox 6"/>
          <p:cNvSpPr txBox="1"/>
          <p:nvPr/>
        </p:nvSpPr>
        <p:spPr>
          <a:xfrm>
            <a:off x="776536" y="3861048"/>
            <a:ext cx="3568585" cy="1569660"/>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solidFill>
                  <a:srgbClr val="FF0000"/>
                </a:solidFill>
                <a:latin typeface="Times New Roman" pitchFamily="18" charset="0"/>
                <a:cs typeface="Times New Roman" pitchFamily="18" charset="0"/>
              </a:rPr>
              <a:t>Resolved</a:t>
            </a:r>
            <a:r>
              <a:rPr lang="en-US" altLang="zh-CN" dirty="0" smtClean="0">
                <a:latin typeface="Times New Roman" pitchFamily="18" charset="0"/>
                <a:cs typeface="Times New Roman" pitchFamily="18" charset="0"/>
              </a:rPr>
              <a:t> the </a:t>
            </a:r>
            <a:r>
              <a:rPr lang="en-US" altLang="zh-CN" b="1" dirty="0" smtClean="0">
                <a:solidFill>
                  <a:srgbClr val="FF0000"/>
                </a:solidFill>
                <a:latin typeface="Times New Roman" pitchFamily="18" charset="0"/>
                <a:cs typeface="Times New Roman" pitchFamily="18" charset="0"/>
              </a:rPr>
              <a:t>unmatched problem </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1. I </a:t>
            </a:r>
            <a:r>
              <a:rPr lang="en-US" altLang="zh-CN" dirty="0" smtClean="0">
                <a:solidFill>
                  <a:srgbClr val="FF0000"/>
                </a:solidFill>
                <a:latin typeface="Times New Roman" pitchFamily="18" charset="0"/>
                <a:cs typeface="Times New Roman" pitchFamily="18" charset="0"/>
              </a:rPr>
              <a:t>designed</a:t>
            </a:r>
            <a:r>
              <a:rPr lang="en-US" altLang="zh-CN" dirty="0" smtClean="0">
                <a:latin typeface="Times New Roman" pitchFamily="18" charset="0"/>
                <a:cs typeface="Times New Roman" pitchFamily="18" charset="0"/>
              </a:rPr>
              <a:t> this data exchange     	architecture;</a:t>
            </a:r>
          </a:p>
          <a:p>
            <a:pPr marL="742950" lvl="1"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2.Coding and test this API</a:t>
            </a:r>
          </a:p>
        </p:txBody>
      </p:sp>
      <p:pic>
        <p:nvPicPr>
          <p:cNvPr id="1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079966" y="3734811"/>
            <a:ext cx="4250253" cy="532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0992" y="4916388"/>
            <a:ext cx="46482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下箭头 21"/>
          <p:cNvSpPr/>
          <p:nvPr/>
        </p:nvSpPr>
        <p:spPr bwMode="auto">
          <a:xfrm>
            <a:off x="7061076" y="4318394"/>
            <a:ext cx="288032" cy="504056"/>
          </a:xfrm>
          <a:prstGeom prst="downArrow">
            <a:avLst/>
          </a:prstGeom>
          <a:solidFill>
            <a:schemeClr val="accent5">
              <a:lumMod val="1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endParaRPr lang="zh-CN" altLang="en-US"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endParaRPr>
          </a:p>
        </p:txBody>
      </p:sp>
      <p:sp>
        <p:nvSpPr>
          <p:cNvPr id="3" name="椭圆形标注 2"/>
          <p:cNvSpPr/>
          <p:nvPr/>
        </p:nvSpPr>
        <p:spPr bwMode="auto">
          <a:xfrm>
            <a:off x="5673080" y="1818110"/>
            <a:ext cx="2952328" cy="1682898"/>
          </a:xfrm>
          <a:prstGeom prst="wedgeEllipseCallout">
            <a:avLst/>
          </a:prstGeom>
          <a:solidFill>
            <a:schemeClr val="accent2">
              <a:lumMod val="50000"/>
              <a:alpha val="40000"/>
            </a:scheme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Our algorithm is based on</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Kinect2, only support Frameworks4.</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Client’s platform only support </a:t>
            </a:r>
          </a:p>
          <a:p>
            <a:pPr algn="ctr"/>
            <a:r>
              <a:rPr lang="en-US" altLang="zh-CN" dirty="0">
                <a:solidFill>
                  <a:schemeClr val="tx1">
                    <a:lumMod val="85000"/>
                    <a:lumOff val="15000"/>
                  </a:schemeClr>
                </a:solidFill>
                <a:latin typeface="Times New Roman" pitchFamily="18" charset="0"/>
                <a:ea typeface="新宋体" panose="02010609030101010101" pitchFamily="49" charset="-122"/>
                <a:cs typeface="Times New Roman" pitchFamily="18" charset="0"/>
              </a:rPr>
              <a:t>l</a:t>
            </a: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imited frameworks 2.</a:t>
            </a:r>
          </a:p>
          <a:p>
            <a:pPr algn="ctr"/>
            <a:r>
              <a:rPr lang="en-US" altLang="zh-CN" dirty="0" smtClean="0">
                <a:solidFill>
                  <a:schemeClr val="tx1">
                    <a:lumMod val="85000"/>
                    <a:lumOff val="15000"/>
                  </a:schemeClr>
                </a:solidFill>
                <a:latin typeface="Times New Roman" pitchFamily="18" charset="0"/>
                <a:ea typeface="新宋体" panose="02010609030101010101" pitchFamily="49" charset="-122"/>
                <a:cs typeface="Times New Roman" pitchFamily="18" charset="0"/>
              </a:rPr>
              <a:t>API can’t direct connection</a:t>
            </a:r>
            <a:endParaRPr lang="zh-CN" altLang="en-US" dirty="0">
              <a:solidFill>
                <a:schemeClr val="tx1">
                  <a:lumMod val="85000"/>
                  <a:lumOff val="15000"/>
                </a:schemeClr>
              </a:solidFill>
              <a:latin typeface="Times New Roman" pitchFamily="18" charset="0"/>
              <a:ea typeface="新宋体" panose="02010609030101010101" pitchFamily="49" charset="-122"/>
              <a:cs typeface="Times New Roman" pitchFamily="18" charset="0"/>
            </a:endParaRPr>
          </a:p>
        </p:txBody>
      </p:sp>
      <p:sp>
        <p:nvSpPr>
          <p:cNvPr id="11"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14"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7</a:t>
            </a:fld>
            <a:endParaRPr lang="en-GB" altLang="ja-JP" sz="1600" dirty="0">
              <a:solidFill>
                <a:srgbClr val="262626"/>
              </a:solidFill>
              <a:latin typeface="Calibri" panose="020F0502020204030204" pitchFamily="34" charset="0"/>
            </a:endParaRPr>
          </a:p>
        </p:txBody>
      </p:sp>
      <p:sp>
        <p:nvSpPr>
          <p:cNvPr id="19" name="TextBox 18"/>
          <p:cNvSpPr txBox="1"/>
          <p:nvPr/>
        </p:nvSpPr>
        <p:spPr>
          <a:xfrm>
            <a:off x="776536" y="2416930"/>
            <a:ext cx="3568585" cy="1200329"/>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My target in this project is to come true the </a:t>
            </a:r>
            <a:r>
              <a:rPr lang="en-US" altLang="zh-CN" b="1" dirty="0" smtClean="0">
                <a:solidFill>
                  <a:srgbClr val="FF0000"/>
                </a:solidFill>
                <a:latin typeface="Times New Roman" pitchFamily="18" charset="0"/>
                <a:cs typeface="Times New Roman" pitchFamily="18" charset="0"/>
              </a:rPr>
              <a:t>API</a:t>
            </a:r>
            <a:r>
              <a:rPr lang="en-US" altLang="zh-CN" dirty="0" smtClean="0">
                <a:solidFill>
                  <a:srgbClr val="FF0000"/>
                </a:solidFill>
                <a:latin typeface="Times New Roman" pitchFamily="18" charset="0"/>
                <a:cs typeface="Times New Roman" pitchFamily="18" charset="0"/>
              </a:rPr>
              <a:t> </a:t>
            </a:r>
            <a:r>
              <a:rPr lang="en-US" altLang="zh-CN" dirty="0" smtClean="0">
                <a:latin typeface="Times New Roman" pitchFamily="18" charset="0"/>
                <a:cs typeface="Times New Roman" pitchFamily="18" charset="0"/>
              </a:rPr>
              <a:t>between client’s platform and </a:t>
            </a:r>
            <a:r>
              <a:rPr lang="en-US" altLang="zh-CN" smtClean="0">
                <a:latin typeface="Times New Roman" pitchFamily="18" charset="0"/>
                <a:cs typeface="Times New Roman" pitchFamily="18" charset="0"/>
              </a:rPr>
              <a:t>our algorithm;</a:t>
            </a:r>
            <a:endParaRPr lang="en-US" altLang="zh-CN" b="1" dirty="0" smtClean="0">
              <a:solidFill>
                <a:srgbClr val="FF0000"/>
              </a:solidFill>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0884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RCN </a:t>
            </a:r>
            <a:r>
              <a:rPr lang="en-US" altLang="zh-CN" sz="2800" dirty="0">
                <a:latin typeface="Times New Roman" pitchFamily="18" charset="0"/>
                <a:cs typeface="Times New Roman" pitchFamily="18" charset="0"/>
              </a:rPr>
              <a:t>Sign &amp; Display </a:t>
            </a:r>
            <a:r>
              <a:rPr lang="en-US" altLang="zh-CN" sz="2800" dirty="0" smtClean="0">
                <a:latin typeface="Times New Roman" pitchFamily="18" charset="0"/>
                <a:cs typeface="Times New Roman" pitchFamily="18" charset="0"/>
              </a:rPr>
              <a:t>APP</a:t>
            </a:r>
            <a:endParaRPr lang="zh-CN" altLang="en-US" sz="2800" dirty="0">
              <a:latin typeface="Times New Roman" pitchFamily="18" charset="0"/>
              <a:cs typeface="Times New Roman" pitchFamily="18" charset="0"/>
            </a:endParaRPr>
          </a:p>
        </p:txBody>
      </p:sp>
      <p:sp>
        <p:nvSpPr>
          <p:cNvPr id="11" name="MH_SubTitle_1"/>
          <p:cNvSpPr txBox="1">
            <a:spLocks noChangeArrowheads="1"/>
          </p:cNvSpPr>
          <p:nvPr>
            <p:custDataLst>
              <p:tags r:id="rId4"/>
            </p:custDataLst>
          </p:nvPr>
        </p:nvSpPr>
        <p:spPr bwMode="auto">
          <a:xfrm>
            <a:off x="1294192" y="2204864"/>
            <a:ext cx="2435226"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60000"/>
                    <a:lumOff val="40000"/>
                  </a:schemeClr>
                </a:solidFill>
                <a:latin typeface="Times New Roman" pitchFamily="18" charset="0"/>
                <a:ea typeface="+mn-ea"/>
                <a:cs typeface="Times New Roman" pitchFamily="18" charset="0"/>
              </a:rPr>
              <a:t>FTP communication</a:t>
            </a:r>
            <a:endParaRPr lang="zh-CN" altLang="en-US" sz="2000" b="1" dirty="0" smtClean="0">
              <a:solidFill>
                <a:schemeClr val="accent2">
                  <a:lumMod val="60000"/>
                  <a:lumOff val="40000"/>
                </a:schemeClr>
              </a:solidFill>
              <a:latin typeface="Times New Roman" pitchFamily="18" charset="0"/>
              <a:ea typeface="+mn-ea"/>
              <a:cs typeface="Times New Roman" pitchFamily="18" charset="0"/>
            </a:endParaRPr>
          </a:p>
        </p:txBody>
      </p:sp>
      <p:sp>
        <p:nvSpPr>
          <p:cNvPr id="12" name="MH_Other_1"/>
          <p:cNvSpPr>
            <a:spLocks noEditPoints="1"/>
          </p:cNvSpPr>
          <p:nvPr>
            <p:custDataLst>
              <p:tags r:id="rId5"/>
            </p:custDataLst>
          </p:nvPr>
        </p:nvSpPr>
        <p:spPr bwMode="auto">
          <a:xfrm>
            <a:off x="776536" y="2285826"/>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60000"/>
              <a:lumOff val="40000"/>
            </a:schemeClr>
          </a:solidFill>
          <a:ln w="9525">
            <a:solidFill>
              <a:schemeClr val="accent1"/>
            </a:solidFill>
            <a:round/>
            <a:headEnd/>
            <a:tailEnd/>
          </a:ln>
        </p:spPr>
        <p:txBody>
          <a:bodyPr/>
          <a:lstStyle/>
          <a:p>
            <a:endParaRPr lang="zh-CN" altLang="en-US"/>
          </a:p>
        </p:txBody>
      </p:sp>
      <p:sp>
        <p:nvSpPr>
          <p:cNvPr id="14" name="MH_SubTitle_2"/>
          <p:cNvSpPr txBox="1">
            <a:spLocks noChangeArrowheads="1"/>
          </p:cNvSpPr>
          <p:nvPr>
            <p:custDataLst>
              <p:tags r:id="rId6"/>
            </p:custDataLst>
          </p:nvPr>
        </p:nvSpPr>
        <p:spPr bwMode="auto">
          <a:xfrm>
            <a:off x="1283874" y="3733007"/>
            <a:ext cx="2246048"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a:solidFill>
                  <a:schemeClr val="accent2">
                    <a:lumMod val="75000"/>
                  </a:schemeClr>
                </a:solidFill>
                <a:latin typeface="Times New Roman" pitchFamily="18" charset="0"/>
                <a:ea typeface="+mn-ea"/>
                <a:cs typeface="Times New Roman" pitchFamily="18" charset="0"/>
              </a:rPr>
              <a:t>O</a:t>
            </a:r>
            <a:r>
              <a:rPr lang="en-US" altLang="zh-CN" sz="2000" b="1" dirty="0" smtClean="0">
                <a:solidFill>
                  <a:schemeClr val="accent2">
                    <a:lumMod val="75000"/>
                  </a:schemeClr>
                </a:solidFill>
                <a:latin typeface="Times New Roman" pitchFamily="18" charset="0"/>
                <a:ea typeface="+mn-ea"/>
                <a:cs typeface="Times New Roman" pitchFamily="18" charset="0"/>
              </a:rPr>
              <a:t>ptimize PC UI</a:t>
            </a:r>
            <a:endParaRPr lang="zh-CN" altLang="en-US" sz="2000" b="1" dirty="0" smtClean="0">
              <a:solidFill>
                <a:schemeClr val="accent2">
                  <a:lumMod val="75000"/>
                </a:schemeClr>
              </a:solidFill>
              <a:latin typeface="Times New Roman" pitchFamily="18" charset="0"/>
              <a:ea typeface="+mn-ea"/>
              <a:cs typeface="Times New Roman" pitchFamily="18" charset="0"/>
            </a:endParaRPr>
          </a:p>
        </p:txBody>
      </p:sp>
      <p:sp>
        <p:nvSpPr>
          <p:cNvPr id="15" name="MH_Other_2"/>
          <p:cNvSpPr>
            <a:spLocks noEditPoints="1"/>
          </p:cNvSpPr>
          <p:nvPr>
            <p:custDataLst>
              <p:tags r:id="rId7"/>
            </p:custDataLst>
          </p:nvPr>
        </p:nvSpPr>
        <p:spPr bwMode="auto">
          <a:xfrm>
            <a:off x="776536" y="3813175"/>
            <a:ext cx="515938"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75000"/>
            </a:schemeClr>
          </a:solidFill>
          <a:ln w="9525">
            <a:solidFill>
              <a:schemeClr val="accent2"/>
            </a:solidFill>
            <a:round/>
            <a:headEnd/>
            <a:tailEnd/>
          </a:ln>
        </p:spPr>
        <p:txBody>
          <a:bodyPr/>
          <a:lstStyle/>
          <a:p>
            <a:endParaRPr lang="zh-CN" altLang="en-US"/>
          </a:p>
        </p:txBody>
      </p:sp>
      <p:sp>
        <p:nvSpPr>
          <p:cNvPr id="19" name="MH_SubTitle_4"/>
          <p:cNvSpPr txBox="1">
            <a:spLocks noChangeArrowheads="1"/>
          </p:cNvSpPr>
          <p:nvPr>
            <p:custDataLst>
              <p:tags r:id="rId8"/>
            </p:custDataLst>
          </p:nvPr>
        </p:nvSpPr>
        <p:spPr bwMode="auto">
          <a:xfrm>
            <a:off x="1283874" y="5168676"/>
            <a:ext cx="2246048"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eaLnBrk="1" fontAlgn="auto" hangingPunct="1">
              <a:spcBef>
                <a:spcPts val="0"/>
              </a:spcBef>
              <a:spcAft>
                <a:spcPts val="0"/>
              </a:spcAft>
              <a:defRPr/>
            </a:pPr>
            <a:r>
              <a:rPr lang="en-US" altLang="zh-CN" sz="2000" b="1" dirty="0" smtClean="0">
                <a:solidFill>
                  <a:schemeClr val="accent2">
                    <a:lumMod val="50000"/>
                  </a:schemeClr>
                </a:solidFill>
                <a:latin typeface="Times New Roman" pitchFamily="18" charset="0"/>
                <a:ea typeface="+mn-ea"/>
                <a:cs typeface="Times New Roman" pitchFamily="18" charset="0"/>
              </a:rPr>
              <a:t>On site implement</a:t>
            </a:r>
            <a:endParaRPr lang="zh-CN" altLang="en-US" sz="2000" b="1" dirty="0" smtClean="0">
              <a:solidFill>
                <a:schemeClr val="accent2">
                  <a:lumMod val="50000"/>
                </a:schemeClr>
              </a:solidFill>
              <a:latin typeface="Times New Roman" pitchFamily="18" charset="0"/>
              <a:ea typeface="+mn-ea"/>
              <a:cs typeface="Times New Roman" pitchFamily="18" charset="0"/>
            </a:endParaRPr>
          </a:p>
        </p:txBody>
      </p:sp>
      <p:sp>
        <p:nvSpPr>
          <p:cNvPr id="20" name="MH_Other_4"/>
          <p:cNvSpPr>
            <a:spLocks noEditPoints="1"/>
          </p:cNvSpPr>
          <p:nvPr>
            <p:custDataLst>
              <p:tags r:id="rId9"/>
            </p:custDataLst>
          </p:nvPr>
        </p:nvSpPr>
        <p:spPr bwMode="auto">
          <a:xfrm>
            <a:off x="776536" y="5248845"/>
            <a:ext cx="515938"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chemeClr val="accent2">
              <a:lumMod val="50000"/>
            </a:schemeClr>
          </a:solidFill>
          <a:ln w="9525">
            <a:solidFill>
              <a:schemeClr val="accent4"/>
            </a:solidFill>
            <a:round/>
            <a:headEnd/>
            <a:tailEnd/>
          </a:ln>
        </p:spPr>
        <p:txBody>
          <a:bodyPr/>
          <a:lstStyle/>
          <a:p>
            <a:pPr eaLnBrk="1" fontAlgn="auto" hangingPunct="1">
              <a:spcBef>
                <a:spcPts val="0"/>
              </a:spcBef>
              <a:spcAft>
                <a:spcPts val="0"/>
              </a:spcAft>
              <a:defRPr/>
            </a:pPr>
            <a:endParaRPr lang="zh-CN" altLang="en-US">
              <a:latin typeface="+mn-lt"/>
              <a:ea typeface="+mn-ea"/>
            </a:endParaRPr>
          </a:p>
        </p:txBody>
      </p:sp>
      <p:sp>
        <p:nvSpPr>
          <p:cNvPr id="23" name="MH_Other_5"/>
          <p:cNvSpPr/>
          <p:nvPr>
            <p:custDataLst>
              <p:tags r:id="rId10"/>
            </p:custDataLst>
          </p:nvPr>
        </p:nvSpPr>
        <p:spPr>
          <a:xfrm rot="16200000">
            <a:off x="1976218" y="4412659"/>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TextBox 3"/>
          <p:cNvSpPr txBox="1"/>
          <p:nvPr/>
        </p:nvSpPr>
        <p:spPr>
          <a:xfrm>
            <a:off x="616174" y="1916832"/>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25" name="TextBox 24"/>
          <p:cNvSpPr txBox="1"/>
          <p:nvPr/>
        </p:nvSpPr>
        <p:spPr>
          <a:xfrm>
            <a:off x="1283874" y="2742019"/>
            <a:ext cx="3499775"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Designed </a:t>
            </a:r>
            <a:r>
              <a:rPr lang="en-US" altLang="zh-CN" b="1" dirty="0">
                <a:solidFill>
                  <a:srgbClr val="FF0000"/>
                </a:solidFill>
                <a:latin typeface="Times New Roman" pitchFamily="18" charset="0"/>
                <a:cs typeface="Times New Roman" pitchFamily="18" charset="0"/>
              </a:rPr>
              <a:t>FTP </a:t>
            </a:r>
            <a:endParaRPr lang="en-US" altLang="zh-CN" b="1" dirty="0" smtClean="0">
              <a:solidFill>
                <a:srgbClr val="FF0000"/>
              </a:solidFill>
              <a:latin typeface="Times New Roman" pitchFamily="18" charset="0"/>
              <a:cs typeface="Times New Roman" pitchFamily="18" charset="0"/>
            </a:endParaRPr>
          </a:p>
          <a:p>
            <a:pPr>
              <a:lnSpc>
                <a:spcPct val="150000"/>
              </a:lnSpc>
              <a:buClr>
                <a:srgbClr val="FF0000"/>
              </a:buClr>
            </a:pPr>
            <a:r>
              <a:rPr lang="en-US" altLang="zh-CN" b="1" dirty="0">
                <a:solidFill>
                  <a:srgbClr val="FF0000"/>
                </a:solidFill>
                <a:latin typeface="Times New Roman" pitchFamily="18" charset="0"/>
                <a:cs typeface="Times New Roman" pitchFamily="18" charset="0"/>
              </a:rPr>
              <a:t> </a:t>
            </a:r>
            <a:r>
              <a:rPr lang="en-US" altLang="zh-CN" b="1" dirty="0" smtClean="0">
                <a:solidFill>
                  <a:srgbClr val="FF0000"/>
                </a:solidFill>
                <a:latin typeface="Times New Roman" pitchFamily="18" charset="0"/>
                <a:cs typeface="Times New Roman" pitchFamily="18" charset="0"/>
              </a:rPr>
              <a:t>    communication architecture</a:t>
            </a:r>
          </a:p>
        </p:txBody>
      </p:sp>
      <p:sp>
        <p:nvSpPr>
          <p:cNvPr id="26" name="TextBox 25"/>
          <p:cNvSpPr txBox="1"/>
          <p:nvPr/>
        </p:nvSpPr>
        <p:spPr>
          <a:xfrm>
            <a:off x="1283874" y="4227833"/>
            <a:ext cx="2445544" cy="830997"/>
          </a:xfrm>
          <a:prstGeom prst="rect">
            <a:avLst/>
          </a:prstGeom>
          <a:noFill/>
        </p:spPr>
        <p:txBody>
          <a:bodyPr wrap="square" rtlCol="0">
            <a:spAutoFit/>
          </a:bodyPr>
          <a:lstStyle/>
          <a:p>
            <a:pPr marL="285750" indent="-285750">
              <a:lnSpc>
                <a:spcPct val="150000"/>
              </a:lnSpc>
              <a:buClr>
                <a:srgbClr val="FF0000"/>
              </a:buClr>
              <a:buFont typeface="Wingdings" pitchFamily="2" charset="2"/>
              <a:buChar char="n"/>
            </a:pPr>
            <a:r>
              <a:rPr lang="en-US" altLang="zh-CN" dirty="0" smtClean="0">
                <a:latin typeface="Times New Roman" pitchFamily="18" charset="0"/>
                <a:cs typeface="Times New Roman" pitchFamily="18" charset="0"/>
              </a:rPr>
              <a:t>Design  </a:t>
            </a:r>
            <a:r>
              <a:rPr lang="en-US" altLang="zh-CN" dirty="0">
                <a:latin typeface="Times New Roman" pitchFamily="18" charset="0"/>
                <a:cs typeface="Times New Roman" pitchFamily="18" charset="0"/>
              </a:rPr>
              <a:t>multiple </a:t>
            </a:r>
            <a:r>
              <a:rPr lang="en-US" altLang="zh-CN" dirty="0">
                <a:solidFill>
                  <a:srgbClr val="FF0000"/>
                </a:solidFill>
                <a:latin typeface="Times New Roman" pitchFamily="18" charset="0"/>
                <a:cs typeface="Times New Roman" pitchFamily="18" charset="0"/>
              </a:rPr>
              <a:t>animation module</a:t>
            </a:r>
            <a:endParaRPr lang="en-US" altLang="zh-CN" dirty="0" smtClean="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3000" y="2204864"/>
            <a:ext cx="3893219" cy="19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55068" t="-863"/>
          <a:stretch/>
        </p:blipFill>
        <p:spPr bwMode="auto">
          <a:xfrm>
            <a:off x="7257256" y="4581128"/>
            <a:ext cx="2490630" cy="195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pic>
        <p:nvPicPr>
          <p:cNvPr id="21" name="图片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48944" y="4289425"/>
            <a:ext cx="2674242" cy="2243856"/>
          </a:xfrm>
          <a:prstGeom prst="rect">
            <a:avLst/>
          </a:prstGeom>
        </p:spPr>
      </p:pic>
      <p:sp>
        <p:nvSpPr>
          <p:cNvPr id="22"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8</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312799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Box 42"/>
          <p:cNvSpPr txBox="1"/>
          <p:nvPr/>
        </p:nvSpPr>
        <p:spPr>
          <a:xfrm>
            <a:off x="0" y="6613525"/>
            <a:ext cx="3381375" cy="246063"/>
          </a:xfrm>
          <a:prstGeom prst="rect">
            <a:avLst/>
          </a:prstGeom>
          <a:noFill/>
          <a:ln w="9525">
            <a:noFill/>
          </a:ln>
        </p:spPr>
        <p:txBody>
          <a:bodyPr wrap="none">
            <a:spAutoFit/>
          </a:bodyP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spcBef>
                <a:spcPct val="0"/>
              </a:spcBef>
              <a:buClr>
                <a:srgbClr val="000000"/>
              </a:buClr>
              <a:buNone/>
            </a:pPr>
            <a:r>
              <a:rPr lang="en-US" altLang="ja-JP" sz="1000" b="1" i="1" dirty="0">
                <a:solidFill>
                  <a:srgbClr val="4D4D4D"/>
                </a:solidFill>
                <a:latin typeface="Times New Roman" panose="02020603050405020304" pitchFamily="18" charset="0"/>
                <a:ea typeface="HG丸ｺﾞｼｯｸM-PRO"/>
              </a:rPr>
              <a:t>© </a:t>
            </a:r>
            <a:r>
              <a:rPr lang="en-US" altLang="ja-JP" sz="1000" b="1" i="1" dirty="0" smtClean="0">
                <a:solidFill>
                  <a:srgbClr val="4D4D4D"/>
                </a:solidFill>
                <a:latin typeface="Times New Roman" panose="02020603050405020304" pitchFamily="18" charset="0"/>
                <a:ea typeface="HG丸ｺﾞｼｯｸM-PRO"/>
              </a:rPr>
              <a:t>2018 Ricoh </a:t>
            </a:r>
            <a:r>
              <a:rPr lang="en-US" altLang="ja-JP" sz="1000" b="1" i="1" dirty="0">
                <a:solidFill>
                  <a:srgbClr val="4D4D4D"/>
                </a:solidFill>
                <a:latin typeface="Times New Roman" panose="02020603050405020304" pitchFamily="18" charset="0"/>
                <a:ea typeface="HG丸ｺﾞｼｯｸM-PRO"/>
              </a:rPr>
              <a:t>Software Research Center (Beijing) Co., Ltd.</a:t>
            </a:r>
          </a:p>
        </p:txBody>
      </p:sp>
      <p:sp>
        <p:nvSpPr>
          <p:cNvPr id="2050" name="MH_PageTitle"/>
          <p:cNvSpPr>
            <a:spLocks noGrp="1"/>
          </p:cNvSpPr>
          <p:nvPr>
            <p:ph type="title"/>
            <p:custDataLst>
              <p:tags r:id="rId2"/>
            </p:custDataLst>
          </p:nvPr>
        </p:nvSpPr>
        <p:spPr/>
        <p:txBody>
          <a:bodyPr/>
          <a:lstStyle/>
          <a:p>
            <a:pPr eaLnBrk="1" hangingPunct="1"/>
            <a:r>
              <a:rPr lang="en-US" altLang="zh-CN" dirty="0">
                <a:latin typeface="Times New Roman" pitchFamily="18" charset="0"/>
                <a:cs typeface="Times New Roman" pitchFamily="18" charset="0"/>
              </a:rPr>
              <a:t>Project involved</a:t>
            </a:r>
            <a:endParaRPr lang="zh-CN" altLang="en-US" dirty="0" smtClean="0"/>
          </a:p>
        </p:txBody>
      </p:sp>
      <p:sp>
        <p:nvSpPr>
          <p:cNvPr id="16" name="MH_Other_5"/>
          <p:cNvSpPr/>
          <p:nvPr>
            <p:custDataLst>
              <p:tags r:id="rId3"/>
            </p:custDataLst>
          </p:nvPr>
        </p:nvSpPr>
        <p:spPr>
          <a:xfrm rot="16200000">
            <a:off x="3056339" y="4169432"/>
            <a:ext cx="4465242" cy="48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TextBox 12"/>
          <p:cNvSpPr txBox="1"/>
          <p:nvPr/>
        </p:nvSpPr>
        <p:spPr>
          <a:xfrm>
            <a:off x="616174" y="1340768"/>
            <a:ext cx="8441282" cy="523220"/>
          </a:xfrm>
          <a:prstGeom prst="rect">
            <a:avLst/>
          </a:prstGeom>
          <a:noFill/>
        </p:spPr>
        <p:txBody>
          <a:bodyPr wrap="square" rtlCol="0">
            <a:spAutoFit/>
          </a:bodyPr>
          <a:lstStyle/>
          <a:p>
            <a:r>
              <a:rPr lang="en-US" altLang="zh-CN" sz="2800" dirty="0" smtClean="0">
                <a:latin typeface="Times New Roman" pitchFamily="18" charset="0"/>
                <a:cs typeface="Times New Roman" pitchFamily="18" charset="0"/>
              </a:rPr>
              <a:t>BoZ Project</a:t>
            </a:r>
            <a:endParaRPr lang="zh-CN" altLang="en-US" sz="2800" dirty="0">
              <a:latin typeface="Times New Roman" pitchFamily="18" charset="0"/>
              <a:cs typeface="Times New Roman" pitchFamily="18" charset="0"/>
            </a:endParaRPr>
          </a:p>
        </p:txBody>
      </p:sp>
      <p:sp>
        <p:nvSpPr>
          <p:cNvPr id="24" name="TextBox 3"/>
          <p:cNvSpPr txBox="1"/>
          <p:nvPr/>
        </p:nvSpPr>
        <p:spPr>
          <a:xfrm>
            <a:off x="5529064" y="4765794"/>
            <a:ext cx="2307042" cy="369332"/>
          </a:xfrm>
          <a:prstGeom prst="rect">
            <a:avLst/>
          </a:prstGeom>
          <a:noFill/>
        </p:spPr>
        <p:txBody>
          <a:bodyPr wrap="none" rtlCol="0">
            <a:spAutoFit/>
          </a:bodyPr>
          <a:lstStyle/>
          <a:p>
            <a:r>
              <a:rPr lang="en-US" altLang="zh-CN" sz="1800" dirty="0" smtClean="0">
                <a:latin typeface="Times New Roman" pitchFamily="18" charset="0"/>
                <a:cs typeface="Times New Roman" pitchFamily="18" charset="0"/>
              </a:rPr>
              <a:t>Major Contributions</a:t>
            </a:r>
            <a:r>
              <a:rPr lang="zh-CN" altLang="en-US" sz="1800" dirty="0" smtClean="0">
                <a:latin typeface="Times New Roman" pitchFamily="18" charset="0"/>
                <a:cs typeface="Times New Roman" pitchFamily="18" charset="0"/>
              </a:rPr>
              <a:t>：</a:t>
            </a:r>
            <a:endParaRPr lang="zh-CN" altLang="en-US" sz="1800" dirty="0">
              <a:latin typeface="Times New Roman" pitchFamily="18" charset="0"/>
              <a:cs typeface="Times New Roman" pitchFamily="18" charset="0"/>
            </a:endParaRPr>
          </a:p>
        </p:txBody>
      </p:sp>
      <p:sp>
        <p:nvSpPr>
          <p:cNvPr id="57" name="MH_SubTitle_2"/>
          <p:cNvSpPr/>
          <p:nvPr>
            <p:custDataLst>
              <p:tags r:id="rId4"/>
            </p:custDataLst>
          </p:nvPr>
        </p:nvSpPr>
        <p:spPr>
          <a:xfrm>
            <a:off x="2603119" y="3567385"/>
            <a:ext cx="2106307" cy="284162"/>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Proposal</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58" name="MH_Text_2"/>
          <p:cNvSpPr/>
          <p:nvPr>
            <p:custDataLst>
              <p:tags r:id="rId5"/>
            </p:custDataLst>
          </p:nvPr>
        </p:nvSpPr>
        <p:spPr>
          <a:xfrm>
            <a:off x="2430664" y="3851548"/>
            <a:ext cx="2594344"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Communicate with Japan to confirm the requirement.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proposal document</a:t>
            </a:r>
            <a:endParaRPr lang="en-US" altLang="zh-CN" kern="0" dirty="0">
              <a:latin typeface="Times New Roman" pitchFamily="18" charset="0"/>
              <a:ea typeface="+mn-ea"/>
              <a:cs typeface="Times New Roman" pitchFamily="18" charset="0"/>
            </a:endParaRPr>
          </a:p>
        </p:txBody>
      </p:sp>
      <p:sp>
        <p:nvSpPr>
          <p:cNvPr id="59" name="MH_SubTitle_4"/>
          <p:cNvSpPr/>
          <p:nvPr>
            <p:custDataLst>
              <p:tags r:id="rId6"/>
            </p:custDataLst>
          </p:nvPr>
        </p:nvSpPr>
        <p:spPr>
          <a:xfrm>
            <a:off x="2603119" y="5456286"/>
            <a:ext cx="2106307"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Maintain</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0" name="MH_Text_4"/>
          <p:cNvSpPr/>
          <p:nvPr>
            <p:custDataLst>
              <p:tags r:id="rId7"/>
            </p:custDataLst>
          </p:nvPr>
        </p:nvSpPr>
        <p:spPr>
          <a:xfrm>
            <a:off x="2430665" y="5738861"/>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ctr">
            <a:normAutofit fontScale="85000" lnSpcReduction="1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Fix bugs</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t>
            </a:r>
            <a:r>
              <a:rPr lang="en-US" altLang="zh-CN" b="1" kern="0" dirty="0" smtClean="0">
                <a:solidFill>
                  <a:srgbClr val="FF0000"/>
                </a:solidFill>
                <a:latin typeface="Times New Roman" pitchFamily="18" charset="0"/>
                <a:ea typeface="+mn-ea"/>
                <a:cs typeface="Times New Roman" pitchFamily="18" charset="0"/>
              </a:rPr>
              <a:t>Wiki pages</a:t>
            </a:r>
            <a:endParaRPr lang="en-US" altLang="zh-CN" b="1" kern="0" dirty="0">
              <a:solidFill>
                <a:srgbClr val="FF0000"/>
              </a:solidFill>
              <a:latin typeface="Times New Roman" pitchFamily="18" charset="0"/>
              <a:ea typeface="+mn-ea"/>
              <a:cs typeface="Times New Roman" pitchFamily="18" charset="0"/>
            </a:endParaRPr>
          </a:p>
        </p:txBody>
      </p:sp>
      <p:sp>
        <p:nvSpPr>
          <p:cNvPr id="61" name="MH_SubTitle_1"/>
          <p:cNvSpPr/>
          <p:nvPr>
            <p:custDataLst>
              <p:tags r:id="rId8"/>
            </p:custDataLst>
          </p:nvPr>
        </p:nvSpPr>
        <p:spPr>
          <a:xfrm flipH="1">
            <a:off x="307190" y="2713311"/>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a:solidFill>
                  <a:sysClr val="window" lastClr="FFFFFF"/>
                </a:solidFill>
                <a:latin typeface="Times New Roman" pitchFamily="18" charset="0"/>
                <a:ea typeface="+mn-ea"/>
                <a:cs typeface="Times New Roman" pitchFamily="18" charset="0"/>
              </a:rPr>
              <a:t>P</a:t>
            </a:r>
            <a:r>
              <a:rPr lang="en-US" altLang="zh-CN" sz="1800" kern="0" dirty="0" smtClean="0">
                <a:solidFill>
                  <a:sysClr val="window" lastClr="FFFFFF"/>
                </a:solidFill>
                <a:latin typeface="Times New Roman" pitchFamily="18" charset="0"/>
                <a:ea typeface="+mn-ea"/>
                <a:cs typeface="Times New Roman" pitchFamily="18" charset="0"/>
              </a:rPr>
              <a:t>rototype</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2" name="MH_Text_1"/>
          <p:cNvSpPr/>
          <p:nvPr>
            <p:custDataLst>
              <p:tags r:id="rId9"/>
            </p:custDataLst>
          </p:nvPr>
        </p:nvSpPr>
        <p:spPr>
          <a:xfrm flipH="1">
            <a:off x="200472" y="3051299"/>
            <a:ext cx="2278761" cy="593725"/>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rmAutofit fontScale="85000" lnSpcReduction="20000"/>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b="1" kern="0" dirty="0" smtClean="0">
                <a:solidFill>
                  <a:srgbClr val="FF0000"/>
                </a:solidFill>
                <a:latin typeface="Times New Roman" pitchFamily="18" charset="0"/>
                <a:ea typeface="+mn-ea"/>
                <a:cs typeface="Times New Roman" pitchFamily="18" charset="0"/>
              </a:rPr>
              <a:t>Developed a demo </a:t>
            </a:r>
            <a:r>
              <a:rPr lang="en-US" altLang="zh-CN" kern="0" dirty="0" smtClean="0">
                <a:latin typeface="Times New Roman" pitchFamily="18" charset="0"/>
                <a:ea typeface="+mn-ea"/>
                <a:cs typeface="Times New Roman" pitchFamily="18" charset="0"/>
              </a:rPr>
              <a:t>based  on Japan’s Requirement</a:t>
            </a:r>
          </a:p>
        </p:txBody>
      </p:sp>
      <p:sp>
        <p:nvSpPr>
          <p:cNvPr id="63" name="MH_SubTitle_3"/>
          <p:cNvSpPr/>
          <p:nvPr>
            <p:custDataLst>
              <p:tags r:id="rId10"/>
            </p:custDataLst>
          </p:nvPr>
        </p:nvSpPr>
        <p:spPr>
          <a:xfrm flipH="1">
            <a:off x="307190" y="4405586"/>
            <a:ext cx="2106306" cy="282575"/>
          </a:xfrm>
          <a:custGeom>
            <a:avLst/>
            <a:gdLst>
              <a:gd name="connsiteX0" fmla="*/ 47276 w 2268252"/>
              <a:gd name="connsiteY0" fmla="*/ 0 h 283084"/>
              <a:gd name="connsiteX1" fmla="*/ 2220976 w 2268252"/>
              <a:gd name="connsiteY1" fmla="*/ 0 h 283084"/>
              <a:gd name="connsiteX2" fmla="*/ 2268252 w 2268252"/>
              <a:gd name="connsiteY2" fmla="*/ 47276 h 283084"/>
              <a:gd name="connsiteX3" fmla="*/ 2268252 w 2268252"/>
              <a:gd name="connsiteY3" fmla="*/ 283084 h 283084"/>
              <a:gd name="connsiteX4" fmla="*/ 0 w 2268252"/>
              <a:gd name="connsiteY4" fmla="*/ 283084 h 283084"/>
              <a:gd name="connsiteX5" fmla="*/ 0 w 2268252"/>
              <a:gd name="connsiteY5" fmla="*/ 47276 h 283084"/>
              <a:gd name="connsiteX6" fmla="*/ 47276 w 2268252"/>
              <a:gd name="connsiteY6" fmla="*/ 0 h 28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252" h="283084">
                <a:moveTo>
                  <a:pt x="47276" y="0"/>
                </a:moveTo>
                <a:lnTo>
                  <a:pt x="2220976" y="0"/>
                </a:lnTo>
                <a:cubicBezTo>
                  <a:pt x="2247086" y="0"/>
                  <a:pt x="2268252" y="21166"/>
                  <a:pt x="2268252" y="47276"/>
                </a:cubicBezTo>
                <a:lnTo>
                  <a:pt x="2268252" y="283084"/>
                </a:lnTo>
                <a:lnTo>
                  <a:pt x="0" y="283084"/>
                </a:lnTo>
                <a:lnTo>
                  <a:pt x="0" y="47276"/>
                </a:lnTo>
                <a:cubicBezTo>
                  <a:pt x="0" y="21166"/>
                  <a:pt x="21166" y="0"/>
                  <a:pt x="47276" y="0"/>
                </a:cubicBezTo>
                <a:close/>
              </a:path>
            </a:pathLst>
          </a:custGeom>
          <a:solidFill>
            <a:schemeClr val="accent1">
              <a:lumMod val="75000"/>
            </a:schemeClr>
          </a:solidFill>
          <a:ln w="28575" cap="flat" cmpd="sng" algn="ctr">
            <a:noFill/>
            <a:prstDash val="solid"/>
          </a:ln>
          <a:effectLst/>
        </p:spPr>
        <p:txBody>
          <a:bodyPr anchor="ctr"/>
          <a:lstStyle/>
          <a:p>
            <a:pPr algn="ctr" eaLnBrk="1" fontAlgn="auto" hangingPunct="1">
              <a:spcBef>
                <a:spcPts val="0"/>
              </a:spcBef>
              <a:spcAft>
                <a:spcPts val="0"/>
              </a:spcAft>
              <a:defRPr/>
            </a:pPr>
            <a:r>
              <a:rPr lang="en-US" altLang="zh-CN" sz="1800" kern="0" dirty="0" smtClean="0">
                <a:solidFill>
                  <a:sysClr val="window" lastClr="FFFFFF"/>
                </a:solidFill>
                <a:latin typeface="Times New Roman" pitchFamily="18" charset="0"/>
                <a:ea typeface="+mn-ea"/>
                <a:cs typeface="Times New Roman" pitchFamily="18" charset="0"/>
              </a:rPr>
              <a:t>Development</a:t>
            </a:r>
            <a:endParaRPr lang="en-US" altLang="zh-CN" sz="1800" kern="0" dirty="0">
              <a:solidFill>
                <a:sysClr val="window" lastClr="FFFFFF"/>
              </a:solidFill>
              <a:latin typeface="Times New Roman" pitchFamily="18" charset="0"/>
              <a:ea typeface="+mn-ea"/>
              <a:cs typeface="Times New Roman" pitchFamily="18" charset="0"/>
            </a:endParaRPr>
          </a:p>
        </p:txBody>
      </p:sp>
      <p:sp>
        <p:nvSpPr>
          <p:cNvPr id="64" name="MH_Text_3"/>
          <p:cNvSpPr/>
          <p:nvPr>
            <p:custDataLst>
              <p:tags r:id="rId11"/>
            </p:custDataLst>
          </p:nvPr>
        </p:nvSpPr>
        <p:spPr>
          <a:xfrm flipH="1">
            <a:off x="200471" y="4740052"/>
            <a:ext cx="2520280" cy="1065212"/>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72000" tIns="0" rIns="288000" bIns="0" anchor="ctr">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a:latin typeface="Times New Roman" pitchFamily="18" charset="0"/>
                <a:ea typeface="+mn-ea"/>
                <a:cs typeface="Times New Roman" pitchFamily="18" charset="0"/>
              </a:rPr>
              <a:t>Develop Preparation </a:t>
            </a:r>
            <a:r>
              <a:rPr lang="en-US" altLang="zh-CN" sz="1400" kern="0" dirty="0" smtClean="0">
                <a:latin typeface="Times New Roman" pitchFamily="18" charset="0"/>
                <a:ea typeface="+mn-ea"/>
                <a:cs typeface="Times New Roman" pitchFamily="18" charset="0"/>
              </a:rPr>
              <a:t>tool</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Develop Viewer</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Test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sz="1400" kern="0" dirty="0" smtClean="0">
                <a:latin typeface="Times New Roman" pitchFamily="18" charset="0"/>
                <a:ea typeface="+mn-ea"/>
                <a:cs typeface="Times New Roman" pitchFamily="18" charset="0"/>
              </a:rPr>
              <a:t>Release</a:t>
            </a:r>
            <a:endParaRPr lang="en-US" altLang="zh-CN" sz="1400" kern="0" dirty="0">
              <a:latin typeface="Times New Roman" pitchFamily="18" charset="0"/>
              <a:ea typeface="+mn-ea"/>
              <a:cs typeface="Times New Roman" pitchFamily="18" charset="0"/>
            </a:endParaRPr>
          </a:p>
        </p:txBody>
      </p:sp>
      <p:sp>
        <p:nvSpPr>
          <p:cNvPr id="65" name="MH_Other_6"/>
          <p:cNvSpPr/>
          <p:nvPr>
            <p:custDataLst>
              <p:tags r:id="rId12"/>
            </p:custDataLst>
          </p:nvPr>
        </p:nvSpPr>
        <p:spPr>
          <a:xfrm>
            <a:off x="2054610" y="6561410"/>
            <a:ext cx="902071" cy="107950"/>
          </a:xfrm>
          <a:prstGeom prst="ellipse">
            <a:avLst/>
          </a:prstGeom>
          <a:gradFill>
            <a:gsLst>
              <a:gs pos="57000">
                <a:srgbClr val="FFFFFF"/>
              </a:gs>
              <a:gs pos="53000">
                <a:sysClr val="windowText" lastClr="000000">
                  <a:lumMod val="50000"/>
                  <a:lumOff val="50000"/>
                </a:sysClr>
              </a:gs>
              <a:gs pos="0">
                <a:sysClr val="window" lastClr="FFFFFF"/>
              </a:gs>
            </a:gsLst>
            <a:lin ang="5400000" scaled="1"/>
          </a:gradFill>
          <a:ln w="12700" cap="flat" cmpd="sng" algn="ctr">
            <a:noFill/>
            <a:prstDash val="solid"/>
            <a:miter lim="800000"/>
          </a:ln>
          <a:effectLst>
            <a:outerShdw blurRad="50800" dist="38100" dir="5400000" sx="40000" sy="40000" algn="t" rotWithShape="0">
              <a:prstClr val="black">
                <a:alpha val="12000"/>
              </a:prstClr>
            </a:outerShdw>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6" name="MH_Other_2"/>
          <p:cNvSpPr/>
          <p:nvPr>
            <p:custDataLst>
              <p:tags r:id="rId13"/>
            </p:custDataLst>
          </p:nvPr>
        </p:nvSpPr>
        <p:spPr>
          <a:xfrm>
            <a:off x="2421629" y="3897586"/>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7" name="MH_Other_3"/>
          <p:cNvSpPr/>
          <p:nvPr>
            <p:custDataLst>
              <p:tags r:id="rId14"/>
            </p:custDataLst>
          </p:nvPr>
        </p:nvSpPr>
        <p:spPr>
          <a:xfrm>
            <a:off x="2421629" y="5572398"/>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8" name="MH_Other_4"/>
          <p:cNvSpPr/>
          <p:nvPr>
            <p:custDataLst>
              <p:tags r:id="rId15"/>
            </p:custDataLst>
          </p:nvPr>
        </p:nvSpPr>
        <p:spPr>
          <a:xfrm>
            <a:off x="2421629" y="3060973"/>
            <a:ext cx="166559" cy="180975"/>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sp>
        <p:nvSpPr>
          <p:cNvPr id="69" name="MH_Other_5"/>
          <p:cNvSpPr/>
          <p:nvPr>
            <p:custDataLst>
              <p:tags r:id="rId16"/>
            </p:custDataLst>
          </p:nvPr>
        </p:nvSpPr>
        <p:spPr>
          <a:xfrm>
            <a:off x="2421629" y="4735786"/>
            <a:ext cx="166559" cy="179387"/>
          </a:xfrm>
          <a:prstGeom prst="donut">
            <a:avLst>
              <a:gd name="adj" fmla="val 39761"/>
            </a:avLst>
          </a:prstGeom>
          <a:solidFill>
            <a:schemeClr val="accent1">
              <a:lumMod val="75000"/>
            </a:schemeClr>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endParaRPr lang="zh-CN" altLang="en-US" sz="2000" kern="0">
              <a:solidFill>
                <a:prstClr val="white"/>
              </a:solidFill>
              <a:latin typeface="Times New Roman" pitchFamily="18" charset="0"/>
              <a:ea typeface="+mn-ea"/>
              <a:cs typeface="Times New Roman" pitchFamily="18" charset="0"/>
            </a:endParaRPr>
          </a:p>
        </p:txBody>
      </p:sp>
      <p:cxnSp>
        <p:nvCxnSpPr>
          <p:cNvPr id="70" name="MH_Other_1"/>
          <p:cNvCxnSpPr>
            <a:cxnSpLocks noChangeShapeType="1"/>
          </p:cNvCxnSpPr>
          <p:nvPr>
            <p:custDataLst>
              <p:tags r:id="rId17"/>
            </p:custDataLst>
          </p:nvPr>
        </p:nvCxnSpPr>
        <p:spPr bwMode="auto">
          <a:xfrm>
            <a:off x="2504171" y="2311672"/>
            <a:ext cx="0" cy="4268788"/>
          </a:xfrm>
          <a:prstGeom prst="line">
            <a:avLst/>
          </a:prstGeom>
          <a:noFill/>
          <a:ln w="28575" algn="ctr">
            <a:solidFill>
              <a:schemeClr val="accent2">
                <a:lumMod val="60000"/>
                <a:lumOff val="40000"/>
              </a:schemeClr>
            </a:solidFill>
            <a:round/>
            <a:headEnd type="diamond" w="lg" len="lg"/>
            <a:tailEnd/>
          </a:ln>
          <a:extLst>
            <a:ext uri="{909E8E84-426E-40DD-AFC4-6F175D3DCCD1}">
              <a14:hiddenFill xmlns:a14="http://schemas.microsoft.com/office/drawing/2010/main">
                <a:noFill/>
              </a14:hiddenFill>
            </a:ext>
          </a:extLst>
        </p:spPr>
      </p:cxnSp>
      <p:pic>
        <p:nvPicPr>
          <p:cNvPr id="71" name="Image1"/>
          <p:cNvPicPr>
            <a:picLocks noChangeAspect="1"/>
          </p:cNvPicPr>
          <p:nvPr/>
        </p:nvPicPr>
        <p:blipFill>
          <a:blip r:embed="rId21"/>
          <a:stretch>
            <a:fillRect/>
          </a:stretch>
        </p:blipFill>
        <p:spPr>
          <a:xfrm>
            <a:off x="5436506" y="1291908"/>
            <a:ext cx="2227158" cy="1486592"/>
          </a:xfrm>
          <a:prstGeom prst="rect">
            <a:avLst/>
          </a:prstGeom>
        </p:spPr>
      </p:pic>
      <p:pic>
        <p:nvPicPr>
          <p:cNvPr id="72" name="Image3"/>
          <p:cNvPicPr>
            <a:picLocks noChangeAspect="1"/>
          </p:cNvPicPr>
          <p:nvPr/>
        </p:nvPicPr>
        <p:blipFill>
          <a:blip r:embed="rId22"/>
          <a:stretch>
            <a:fillRect/>
          </a:stretch>
        </p:blipFill>
        <p:spPr>
          <a:xfrm>
            <a:off x="5505278" y="3234055"/>
            <a:ext cx="2089614" cy="1400948"/>
          </a:xfrm>
          <a:prstGeom prst="rect">
            <a:avLst/>
          </a:prstGeom>
        </p:spPr>
      </p:pic>
      <p:pic>
        <p:nvPicPr>
          <p:cNvPr id="73" name="Image4.2"/>
          <p:cNvPicPr>
            <a:picLocks noChangeAspect="1"/>
          </p:cNvPicPr>
          <p:nvPr/>
        </p:nvPicPr>
        <p:blipFill>
          <a:blip r:embed="rId23"/>
          <a:stretch>
            <a:fillRect/>
          </a:stretch>
        </p:blipFill>
        <p:spPr>
          <a:xfrm>
            <a:off x="7709755" y="1178260"/>
            <a:ext cx="2047332" cy="1713888"/>
          </a:xfrm>
          <a:prstGeom prst="rect">
            <a:avLst/>
          </a:prstGeom>
        </p:spPr>
      </p:pic>
      <p:pic>
        <p:nvPicPr>
          <p:cNvPr id="74" name="Image5"/>
          <p:cNvPicPr>
            <a:picLocks noChangeAspect="1"/>
          </p:cNvPicPr>
          <p:nvPr/>
        </p:nvPicPr>
        <p:blipFill>
          <a:blip r:embed="rId24"/>
          <a:stretch>
            <a:fillRect/>
          </a:stretch>
        </p:blipFill>
        <p:spPr>
          <a:xfrm>
            <a:off x="7617296" y="2995886"/>
            <a:ext cx="2232250" cy="1877286"/>
          </a:xfrm>
          <a:prstGeom prst="rect">
            <a:avLst/>
          </a:prstGeom>
        </p:spPr>
      </p:pic>
      <p:sp>
        <p:nvSpPr>
          <p:cNvPr id="75" name="MH_Text_2"/>
          <p:cNvSpPr/>
          <p:nvPr>
            <p:custDataLst>
              <p:tags r:id="rId18"/>
            </p:custDataLst>
          </p:nvPr>
        </p:nvSpPr>
        <p:spPr>
          <a:xfrm>
            <a:off x="5529064" y="5229200"/>
            <a:ext cx="4377706" cy="1197460"/>
          </a:xfrm>
          <a:custGeom>
            <a:avLst/>
            <a:gdLst>
              <a:gd name="connsiteX0" fmla="*/ 185479 w 2453731"/>
              <a:gd name="connsiteY0" fmla="*/ 0 h 593519"/>
              <a:gd name="connsiteX1" fmla="*/ 2453731 w 2453731"/>
              <a:gd name="connsiteY1" fmla="*/ 0 h 593519"/>
              <a:gd name="connsiteX2" fmla="*/ 2453731 w 2453731"/>
              <a:gd name="connsiteY2" fmla="*/ 546243 h 593519"/>
              <a:gd name="connsiteX3" fmla="*/ 2406455 w 2453731"/>
              <a:gd name="connsiteY3" fmla="*/ 593519 h 593519"/>
              <a:gd name="connsiteX4" fmla="*/ 232755 w 2453731"/>
              <a:gd name="connsiteY4" fmla="*/ 593519 h 593519"/>
              <a:gd name="connsiteX5" fmla="*/ 185479 w 2453731"/>
              <a:gd name="connsiteY5" fmla="*/ 546243 h 593519"/>
              <a:gd name="connsiteX6" fmla="*/ 185479 w 2453731"/>
              <a:gd name="connsiteY6" fmla="*/ 226860 h 593519"/>
              <a:gd name="connsiteX7" fmla="*/ 0 w 2453731"/>
              <a:gd name="connsiteY7" fmla="*/ 141803 h 593519"/>
              <a:gd name="connsiteX8" fmla="*/ 185479 w 2453731"/>
              <a:gd name="connsiteY8" fmla="*/ 56746 h 59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731" h="593519">
                <a:moveTo>
                  <a:pt x="185479" y="0"/>
                </a:moveTo>
                <a:lnTo>
                  <a:pt x="2453731" y="0"/>
                </a:lnTo>
                <a:lnTo>
                  <a:pt x="2453731" y="546243"/>
                </a:lnTo>
                <a:cubicBezTo>
                  <a:pt x="2453731" y="572353"/>
                  <a:pt x="2432565" y="593519"/>
                  <a:pt x="2406455" y="593519"/>
                </a:cubicBezTo>
                <a:lnTo>
                  <a:pt x="232755" y="593519"/>
                </a:lnTo>
                <a:cubicBezTo>
                  <a:pt x="206645" y="593519"/>
                  <a:pt x="185479" y="572353"/>
                  <a:pt x="185479" y="546243"/>
                </a:cubicBezTo>
                <a:lnTo>
                  <a:pt x="185479" y="226860"/>
                </a:lnTo>
                <a:lnTo>
                  <a:pt x="0" y="141803"/>
                </a:lnTo>
                <a:lnTo>
                  <a:pt x="185479" y="56746"/>
                </a:lnTo>
                <a:close/>
              </a:path>
            </a:pathLst>
          </a:custGeom>
          <a:solidFill>
            <a:schemeClr val="accent1">
              <a:lumMod val="20000"/>
              <a:lumOff val="80000"/>
            </a:schemeClr>
          </a:solidFill>
          <a:ln w="28575" cap="flat" cmpd="sng" algn="ctr">
            <a:noFill/>
            <a:prstDash val="solid"/>
          </a:ln>
          <a:effectLst/>
        </p:spPr>
        <p:txBody>
          <a:bodyPr lIns="288000" tIns="0" rIns="72000" bIns="0" anchor="t">
            <a:noAutofit/>
          </a:bodyPr>
          <a:lstStyle/>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Write the proposal and </a:t>
            </a:r>
            <a:r>
              <a:rPr lang="en-US" altLang="zh-CN" kern="0" dirty="0" smtClean="0">
                <a:solidFill>
                  <a:srgbClr val="FF0000"/>
                </a:solidFill>
                <a:latin typeface="Times New Roman" pitchFamily="18" charset="0"/>
                <a:ea typeface="+mn-ea"/>
                <a:cs typeface="Times New Roman" pitchFamily="18" charset="0"/>
              </a:rPr>
              <a:t>manage the project</a:t>
            </a:r>
            <a:r>
              <a:rPr lang="en-US" altLang="zh-CN" kern="0" dirty="0" smtClean="0">
                <a:latin typeface="Times New Roman" pitchFamily="18" charset="0"/>
                <a:ea typeface="+mn-ea"/>
                <a:cs typeface="Times New Roman" pitchFamily="18" charset="0"/>
              </a:rPr>
              <a:t>;</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Do the </a:t>
            </a:r>
            <a:r>
              <a:rPr lang="en-US" altLang="zh-CN" kern="0" dirty="0" smtClean="0">
                <a:solidFill>
                  <a:srgbClr val="FF0000"/>
                </a:solidFill>
                <a:latin typeface="Times New Roman" pitchFamily="18" charset="0"/>
                <a:ea typeface="+mn-ea"/>
                <a:cs typeface="Times New Roman" pitchFamily="18" charset="0"/>
              </a:rPr>
              <a:t>communication</a:t>
            </a:r>
            <a:r>
              <a:rPr lang="en-US" altLang="zh-CN" kern="0" dirty="0" smtClean="0">
                <a:latin typeface="Times New Roman" pitchFamily="18" charset="0"/>
                <a:ea typeface="+mn-ea"/>
                <a:cs typeface="Times New Roman" pitchFamily="18" charset="0"/>
              </a:rPr>
              <a:t> with Japan;</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Develop all the project </a:t>
            </a:r>
            <a:r>
              <a:rPr lang="en-US" altLang="zh-CN" kern="0" dirty="0" smtClean="0">
                <a:solidFill>
                  <a:srgbClr val="FF0000"/>
                </a:solidFill>
                <a:latin typeface="Times New Roman" pitchFamily="18" charset="0"/>
                <a:ea typeface="+mn-ea"/>
                <a:cs typeface="Times New Roman" pitchFamily="18" charset="0"/>
              </a:rPr>
              <a:t>by myself</a:t>
            </a:r>
            <a:r>
              <a:rPr lang="en-US" altLang="zh-CN" kern="0" dirty="0" smtClean="0">
                <a:latin typeface="Times New Roman" pitchFamily="18" charset="0"/>
                <a:ea typeface="+mn-ea"/>
                <a:cs typeface="Times New Roman" pitchFamily="18" charset="0"/>
              </a:rPr>
              <a:t>; </a:t>
            </a:r>
          </a:p>
          <a:p>
            <a:pPr marL="285750" indent="-285750" eaLnBrk="1" fontAlgn="auto" hangingPunct="1">
              <a:lnSpc>
                <a:spcPct val="110000"/>
              </a:lnSpc>
              <a:spcBef>
                <a:spcPts val="0"/>
              </a:spcBef>
              <a:spcAft>
                <a:spcPts val="0"/>
              </a:spcAft>
              <a:buClr>
                <a:srgbClr val="FF0000"/>
              </a:buClr>
              <a:buFont typeface="Wingdings" pitchFamily="2" charset="2"/>
              <a:buChar char="n"/>
              <a:defRPr/>
            </a:pPr>
            <a:r>
              <a:rPr lang="en-US" altLang="zh-CN" kern="0" dirty="0" smtClean="0">
                <a:latin typeface="Times New Roman" pitchFamily="18" charset="0"/>
                <a:ea typeface="+mn-ea"/>
                <a:cs typeface="Times New Roman" pitchFamily="18" charset="0"/>
              </a:rPr>
              <a:t>Maintain a </a:t>
            </a:r>
            <a:r>
              <a:rPr lang="en-US" altLang="zh-CN" kern="0" dirty="0" smtClean="0">
                <a:solidFill>
                  <a:srgbClr val="FF0000"/>
                </a:solidFill>
                <a:latin typeface="Times New Roman" pitchFamily="18" charset="0"/>
                <a:ea typeface="+mn-ea"/>
                <a:cs typeface="Times New Roman" pitchFamily="18" charset="0"/>
              </a:rPr>
              <a:t>Wiki page</a:t>
            </a:r>
            <a:r>
              <a:rPr lang="en-US" altLang="zh-CN" kern="0" dirty="0" smtClean="0">
                <a:latin typeface="Times New Roman" pitchFamily="18" charset="0"/>
                <a:ea typeface="+mn-ea"/>
                <a:cs typeface="Times New Roman" pitchFamily="18" charset="0"/>
              </a:rPr>
              <a:t> for any update;</a:t>
            </a:r>
            <a:endParaRPr lang="en-US" altLang="zh-CN" kern="0" dirty="0">
              <a:latin typeface="Times New Roman" pitchFamily="18" charset="0"/>
              <a:ea typeface="+mn-ea"/>
              <a:cs typeface="Times New Roman" pitchFamily="18" charset="0"/>
            </a:endParaRPr>
          </a:p>
        </p:txBody>
      </p:sp>
      <p:sp>
        <p:nvSpPr>
          <p:cNvPr id="29" name="爆炸形 2 28"/>
          <p:cNvSpPr/>
          <p:nvPr/>
        </p:nvSpPr>
        <p:spPr bwMode="auto">
          <a:xfrm>
            <a:off x="2504728" y="1006070"/>
            <a:ext cx="3149387" cy="2350922"/>
          </a:xfrm>
          <a:prstGeom prst="irregularSeal2">
            <a:avLst/>
          </a:prstGeom>
          <a:solidFill>
            <a:srgbClr val="00B050">
              <a:alpha val="40000"/>
            </a:srgbClr>
          </a:solidFill>
          <a:ln w="12700">
            <a:noFill/>
            <a:prstDash val="dash"/>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zh-CN" sz="2000" b="1" i="1" dirty="0">
                <a:solidFill>
                  <a:srgbClr val="FF0000"/>
                </a:solidFill>
                <a:latin typeface="Times New Roman" pitchFamily="18" charset="0"/>
                <a:cs typeface="Times New Roman" pitchFamily="18" charset="0"/>
              </a:rPr>
              <a:t>My First PL </a:t>
            </a:r>
            <a:r>
              <a:rPr lang="en-US" altLang="zh-CN" sz="2000" b="1" i="1" dirty="0" smtClean="0">
                <a:solidFill>
                  <a:srgbClr val="FF0000"/>
                </a:solidFill>
                <a:latin typeface="Times New Roman" pitchFamily="18" charset="0"/>
                <a:cs typeface="Times New Roman" pitchFamily="18" charset="0"/>
              </a:rPr>
              <a:t>project</a:t>
            </a:r>
            <a:endParaRPr lang="zh-CN" altLang="en-US" sz="2000" b="1" i="1" dirty="0">
              <a:solidFill>
                <a:srgbClr val="FF0000"/>
              </a:solidFill>
              <a:latin typeface="Times New Roman" pitchFamily="18" charset="0"/>
              <a:cs typeface="Times New Roman" pitchFamily="18" charset="0"/>
            </a:endParaRPr>
          </a:p>
        </p:txBody>
      </p:sp>
      <p:sp>
        <p:nvSpPr>
          <p:cNvPr id="30" name="灯片编号占位符 26"/>
          <p:cNvSpPr txBox="1"/>
          <p:nvPr/>
        </p:nvSpPr>
        <p:spPr>
          <a:xfrm>
            <a:off x="8841432" y="6492875"/>
            <a:ext cx="1066156" cy="365125"/>
          </a:xfrm>
          <a:prstGeom prst="rect">
            <a:avLst/>
          </a:prstGeom>
          <a:noFill/>
          <a:ln w="9525">
            <a:noFill/>
          </a:ln>
        </p:spPr>
        <p:txBody>
          <a:bodyPr anchor="ctr"/>
          <a:lstStyle>
            <a:lvl1pPr marL="342900" indent="-342900" algn="l" defTabSz="457200" rtl="0" eaLnBrk="0" fontAlgn="base" hangingPunct="0">
              <a:spcBef>
                <a:spcPct val="20000"/>
              </a:spcBef>
              <a:spcAft>
                <a:spcPct val="0"/>
              </a:spcAft>
              <a:buClr>
                <a:srgbClr val="E6001F"/>
              </a:buClr>
              <a:buFont typeface="Wingdings" panose="05000000000000000000" pitchFamily="2" charset="2"/>
              <a:buChar char="n"/>
              <a:defRPr sz="2400">
                <a:solidFill>
                  <a:schemeClr val="tx1"/>
                </a:solidFill>
                <a:latin typeface="MS PGothic" panose="020B0600070205080204" pitchFamily="34" charset="-128"/>
                <a:ea typeface="MS PGothic" panose="020B0600070205080204" pitchFamily="34" charset="-128"/>
                <a:cs typeface="+mn-cs"/>
              </a:defRPr>
            </a:lvl1pPr>
            <a:lvl2pPr marL="742950" indent="-285750" algn="l" defTabSz="457200" rtl="0" eaLnBrk="0" fontAlgn="base" hangingPunct="0">
              <a:spcBef>
                <a:spcPct val="20000"/>
              </a:spcBef>
              <a:spcAft>
                <a:spcPts val="600"/>
              </a:spcAft>
              <a:buClr>
                <a:srgbClr val="DC0904"/>
              </a:buClr>
              <a:buFont typeface="Wingdings" panose="05000000000000000000" pitchFamily="2" charset="2"/>
              <a:buChar char="l"/>
              <a:defRPr kumimoji="1" sz="2000">
                <a:solidFill>
                  <a:schemeClr val="tx1"/>
                </a:solidFill>
                <a:latin typeface="MS PGothic" panose="020B0600070205080204" pitchFamily="34" charset="-128"/>
                <a:ea typeface="MS PGothic" panose="020B0600070205080204" pitchFamily="34" charset="-128"/>
                <a:cs typeface="Arial" panose="020B0604020202020204" pitchFamily="34" charset="0"/>
              </a:defRPr>
            </a:lvl2pPr>
            <a:lvl3pPr marL="1143000" indent="-228600" algn="l" rtl="0" eaLnBrk="0" fontAlgn="base" hangingPunct="0">
              <a:spcBef>
                <a:spcPct val="20000"/>
              </a:spcBef>
              <a:spcAft>
                <a:spcPct val="0"/>
              </a:spcAft>
              <a:buClr>
                <a:srgbClr val="000099"/>
              </a:buClr>
              <a:buFont typeface="Wingdings" panose="05000000000000000000" pitchFamily="2" charset="2"/>
              <a:buChar char="n"/>
              <a:defRPr kumimoji="1" sz="2400">
                <a:solidFill>
                  <a:schemeClr val="tx1"/>
                </a:solidFill>
                <a:latin typeface="MS PGothic" panose="020B0600070205080204" pitchFamily="34" charset="-128"/>
                <a:ea typeface="MS PGothic" panose="020B0600070205080204" pitchFamily="34" charset="-128"/>
                <a:cs typeface="Arial" panose="020B0604020202020204" pitchFamily="34" charset="0"/>
              </a:defRPr>
            </a:lvl3pPr>
            <a:lvl4pPr marL="1600200" indent="-228600" algn="l" rtl="0" eaLnBrk="0" fontAlgn="base" hangingPunct="0">
              <a:spcBef>
                <a:spcPct val="20000"/>
              </a:spcBef>
              <a:spcAft>
                <a:spcPct val="0"/>
              </a:spcAft>
              <a:buClr>
                <a:srgbClr val="000099"/>
              </a:buClr>
              <a:buFont typeface="Wingdings" panose="05000000000000000000" pitchFamily="2" charset="2"/>
              <a:buChar char="l"/>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4pPr>
            <a:lvl5pPr marL="2057400" indent="-228600" algn="l" rtl="0" eaLnBrk="0" fontAlgn="base" hangingPunct="0">
              <a:spcBef>
                <a:spcPct val="20000"/>
              </a:spcBef>
              <a:spcAft>
                <a:spcPct val="0"/>
              </a:spcAft>
              <a:buClr>
                <a:srgbClr val="808080"/>
              </a:buClr>
              <a:buFont typeface="Wingdings" panose="05000000000000000000" pitchFamily="2" charset="2"/>
              <a:buChar char="Ø"/>
              <a:defRPr kumimoji="1" sz="1600">
                <a:solidFill>
                  <a:schemeClr val="tx1"/>
                </a:solidFill>
                <a:latin typeface="MS PGothic" panose="020B0600070205080204" pitchFamily="34" charset="-128"/>
                <a:ea typeface="MS PGothic" panose="020B0600070205080204" pitchFamily="34" charset="-128"/>
                <a:cs typeface="Arial" panose="020B0604020202020204" pitchFamily="34" charset="0"/>
              </a:defRPr>
            </a:lvl5pPr>
          </a:lstStyle>
          <a:p>
            <a:pPr marL="0" lvl="0" indent="0" algn="r" eaLnBrk="1" hangingPunct="1">
              <a:spcBef>
                <a:spcPct val="0"/>
              </a:spcBef>
              <a:buClr>
                <a:srgbClr val="000000"/>
              </a:buClr>
              <a:buNone/>
            </a:pPr>
            <a:fld id="{9A0DB2DC-4C9A-4742-B13C-FB6460FD3503}" type="slidenum">
              <a:rPr lang="en-GB" altLang="ja-JP" sz="1600" dirty="0">
                <a:solidFill>
                  <a:srgbClr val="262626"/>
                </a:solidFill>
                <a:latin typeface="Calibri" panose="020F0502020204030204" pitchFamily="34" charset="0"/>
              </a:rPr>
              <a:t>9</a:t>
            </a:fld>
            <a:endParaRPr lang="en-GB" altLang="ja-JP" sz="1600" dirty="0">
              <a:solidFill>
                <a:srgbClr val="262626"/>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4268810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BingLLB#"/>
  <p:tag name="MH_LAYOUT" val="SubTitle"/>
  <p:tag name="MH" val="2018030717002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1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1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80307170028"/>
  <p:tag name="MH_LIBRARY" val="GRAPHIC"/>
  <p:tag name="MH_TYPE" val="PageTitle"/>
  <p:tag name="MH_ORDER" val="PageTitle"/>
</p:tagLst>
</file>

<file path=ppt/tags/tag2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4.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2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9"/>
</p:tagLst>
</file>

<file path=ppt/tags/tag2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0"/>
</p:tagLst>
</file>

<file path=ppt/tags/tag2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1"/>
</p:tagLst>
</file>

<file path=ppt/tags/tag2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2"/>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Text"/>
  <p:tag name="MH" val="20180308103527"/>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5"/>
</p:tagLst>
</file>

<file path=ppt/tags/tag31.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6"/>
</p:tagLst>
</file>

<file path=ppt/tags/tag32.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3"/>
</p:tagLst>
</file>

<file path=ppt/tags/tag33.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4"/>
</p:tagLst>
</file>

<file path=ppt/tags/tag3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36.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80308103527"/>
  <p:tag name="MH_LIBRARY" val="GRAPHIC"/>
  <p:tag name="MH_TYPE" val="PageTitle"/>
  <p:tag name="MH_ORDER" val="PageTitle"/>
</p:tagLst>
</file>

<file path=ppt/tags/tag4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4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4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4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49.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SubTitle"/>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57.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58.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Other"/>
  <p:tag name="MH_ORDER" val="5"/>
</p:tagLst>
</file>

<file path=ppt/tags/tag5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Other"/>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4"/>
</p:tagLst>
</file>

<file path=ppt/tags/tag6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SubTitle"/>
  <p:tag name="MH_ORDER" val="3"/>
</p:tagLst>
</file>

<file path=ppt/tags/tag66.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3"/>
</p:tagLst>
</file>

<file path=ppt/tags/tag67.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6"/>
</p:tagLst>
</file>

<file path=ppt/tags/tag68.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2"/>
</p:tagLst>
</file>

<file path=ppt/tags/tag69.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4"/>
</p:tagLst>
</file>

<file path=ppt/tags/tag71.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Other"/>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80308235736"/>
  <p:tag name="MH_LIBRARY" val="GRAPHIC"/>
  <p:tag name="MH_TYPE" val="Text"/>
  <p:tag name="MH_ORDER" val="2"/>
</p:tagLst>
</file>

<file path=ppt/tags/tag7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Desc"/>
  <p:tag name="MH" val="20180308213046"/>
  <p:tag name="MH_LIBRARY" val="GRAPHIC"/>
</p:tagLst>
</file>

<file path=ppt/tags/tag75.xml><?xml version="1.0" encoding="utf-8"?>
<p:tagLst xmlns:a="http://schemas.openxmlformats.org/drawingml/2006/main" xmlns:r="http://schemas.openxmlformats.org/officeDocument/2006/relationships" xmlns:p="http://schemas.openxmlformats.org/presentationml/2006/main">
  <p:tag name="MH" val="20180308213046"/>
  <p:tag name="MH_LIBRARY" val="GRAPHIC"/>
  <p:tag name="MH_TYPE" val="PageTitle"/>
  <p:tag name="MH_ORDER" val="PageTitle"/>
</p:tagLst>
</file>

<file path=ppt/tags/tag7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TitleSubTitle"/>
  <p:tag name="MH" val="20180309081623"/>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80309081623"/>
  <p:tag name="MH_LIBRARY" val="GRAPHIC"/>
  <p:tag name="MH_TYPE" val="PageTitle"/>
  <p:tag name="MH_ORDER" val="PageTitle"/>
</p:tagLst>
</file>

<file path=ppt/tags/tag78.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3"/>
</p:tagLst>
</file>

<file path=ppt/tags/tag81.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SubTitle"/>
  <p:tag name="MH_ORDER" val="2"/>
</p:tagLst>
</file>

<file path=ppt/tags/tag83.xml><?xml version="1.0" encoding="utf-8"?>
<p:tagLst xmlns:a="http://schemas.openxmlformats.org/drawingml/2006/main" xmlns:r="http://schemas.openxmlformats.org/officeDocument/2006/relationships" xmlns:p="http://schemas.openxmlformats.org/presentationml/2006/main">
  <p:tag name="MH" val="20180309082146"/>
  <p:tag name="MH_LIBRARY" val="GRAPHIC"/>
  <p:tag name="MH_TYPE" val="Other"/>
  <p:tag name="MH_ORDER" val="3"/>
</p:tagLst>
</file>

<file path=ppt/tags/tag84.xml><?xml version="1.0" encoding="utf-8"?>
<p:tagLst xmlns:a="http://schemas.openxmlformats.org/drawingml/2006/main" xmlns:r="http://schemas.openxmlformats.org/officeDocument/2006/relationships" xmlns:p="http://schemas.openxmlformats.org/presentationml/2006/main">
  <p:tag name="MH" val="20180309082355"/>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80308165229"/>
  <p:tag name="MH_LIBRARY" val="GRAPHIC"/>
  <p:tag name="MH_TYPE" val="Text"/>
  <p:tag name="MH_ORDER" val="2"/>
</p:tagLst>
</file>

<file path=ppt/theme/theme1.xml><?xml version="1.0" encoding="utf-8"?>
<a:theme xmlns:a="http://schemas.openxmlformats.org/drawingml/2006/main" name="template_white_2000_j120402">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CFF99">
            <a:alpha val="40000"/>
          </a:srgbClr>
        </a:solidFill>
        <a:ln w="12700">
          <a:noFill/>
          <a:prstDash val="dash"/>
        </a:ln>
      </a:spPr>
      <a:bodyPr wrap="none" anchor="ctr"/>
      <a:lstStyle>
        <a:defPPr algn="ctr">
          <a:defRPr sz="2000" b="1" dirty="0">
            <a:solidFill>
              <a:schemeClr val="tx1">
                <a:lumMod val="85000"/>
                <a:lumOff val="15000"/>
              </a:schemeClr>
            </a:solidFill>
            <a:latin typeface="Calibri" panose="020F0502020204030204" pitchFamily="34" charset="0"/>
            <a:ea typeface="新宋体" panose="02010609030101010101" pitchFamily="49" charset="-122"/>
            <a:cs typeface="Calibri" panose="020F0502020204030204" pitchFamily="34"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ja-JP" altLang="en-US" sz="16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template_white_2000_j120402</Template>
  <TotalTime>8065</TotalTime>
  <Words>1927</Words>
  <Application>Microsoft Office PowerPoint</Application>
  <PresentationFormat>A4 纸张(210x297 毫米)</PresentationFormat>
  <Paragraphs>213</Paragraphs>
  <Slides>13</Slides>
  <Notes>13</Notes>
  <HiddenSlides>0</HiddenSlides>
  <MMClips>1</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template_white_2000_j120402</vt:lpstr>
      <vt:lpstr>Promotion Report</vt:lpstr>
      <vt:lpstr>Content</vt:lpstr>
      <vt:lpstr>Personal Information</vt:lpstr>
      <vt:lpstr>Content</vt:lpstr>
      <vt:lpstr>Project involved</vt:lpstr>
      <vt:lpstr>Project involved</vt:lpstr>
      <vt:lpstr>Project involved</vt:lpstr>
      <vt:lpstr>Project involved</vt:lpstr>
      <vt:lpstr>Project involved</vt:lpstr>
      <vt:lpstr>Project involved</vt:lpstr>
      <vt:lpstr>Content</vt:lpstr>
      <vt:lpstr>Future and Plan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of Incubation Salon</dc:title>
  <dc:creator>Yi Hong</dc:creator>
  <cp:lastModifiedBy>Boyuan</cp:lastModifiedBy>
  <cp:revision>2265</cp:revision>
  <cp:lastPrinted>2015-01-20T09:18:00Z</cp:lastPrinted>
  <dcterms:created xsi:type="dcterms:W3CDTF">2012-05-07T05:36:00Z</dcterms:created>
  <dcterms:modified xsi:type="dcterms:W3CDTF">2018-03-12T02:49:18Z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